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8" r:id="rId14"/>
    <p:sldId id="266" r:id="rId15"/>
    <p:sldId id="279" r:id="rId16"/>
    <p:sldId id="281" r:id="rId17"/>
    <p:sldId id="268" r:id="rId18"/>
    <p:sldId id="269" r:id="rId19"/>
    <p:sldId id="271" r:id="rId20"/>
    <p:sldId id="272" r:id="rId21"/>
    <p:sldId id="273" r:id="rId22"/>
    <p:sldId id="274" r:id="rId23"/>
    <p:sldId id="275" r:id="rId24"/>
    <p:sldId id="280" r:id="rId25"/>
    <p:sldId id="276" r:id="rId26"/>
    <p:sldId id="277" r:id="rId2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ВРП</c:v>
                </c:pt>
              </c:strCache>
            </c:strRef>
          </c:tx>
          <c:explosion val="25"/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dPt>
            <c:idx val="3"/>
            <c:bubble3D val="0"/>
            <c:explosion val="0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Промышленность</c:v>
                </c:pt>
                <c:pt idx="1">
                  <c:v>Сельское хозяйство</c:v>
                </c:pt>
                <c:pt idx="2">
                  <c:v>Строительство</c:v>
                </c:pt>
                <c:pt idx="3">
                  <c:v>Транспортировка и хранение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48.1</c:v>
                </c:pt>
                <c:pt idx="1">
                  <c:v>5.6</c:v>
                </c:pt>
                <c:pt idx="2">
                  <c:v>8.1</c:v>
                </c:pt>
                <c:pt idx="3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0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Лист1!$A$2:$A$8</c:f>
              <c:strCache>
                <c:ptCount val="7"/>
                <c:pt idx="0">
                  <c:v>Татары</c:v>
                </c:pt>
                <c:pt idx="1">
                  <c:v>Русские</c:v>
                </c:pt>
                <c:pt idx="2">
                  <c:v>Чуваши</c:v>
                </c:pt>
                <c:pt idx="3">
                  <c:v>Удмурты</c:v>
                </c:pt>
                <c:pt idx="4">
                  <c:v>Мордва</c:v>
                </c:pt>
                <c:pt idx="5">
                  <c:v>Марийцы</c:v>
                </c:pt>
                <c:pt idx="6">
                  <c:v>Башкиры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53.2</c:v>
                </c:pt>
                <c:pt idx="1">
                  <c:v>39.700000000000003</c:v>
                </c:pt>
                <c:pt idx="2">
                  <c:v>3.1</c:v>
                </c:pt>
                <c:pt idx="3">
                  <c:v>0.6</c:v>
                </c:pt>
                <c:pt idx="4">
                  <c:v>0.6</c:v>
                </c:pt>
                <c:pt idx="5">
                  <c:v>0.5</c:v>
                </c:pt>
                <c:pt idx="6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ВРП</c:v>
                </c:pt>
              </c:strCache>
            </c:strRef>
          </c:tx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Промышленность</c:v>
                </c:pt>
                <c:pt idx="1">
                  <c:v>Добыча п/и</c:v>
                </c:pt>
                <c:pt idx="2">
                  <c:v>Обрабатывающие производства</c:v>
                </c:pt>
                <c:pt idx="3">
                  <c:v>Торговля</c:v>
                </c:pt>
                <c:pt idx="4">
                  <c:v>Строительство</c:v>
                </c:pt>
                <c:pt idx="5">
                  <c:v>Сельское хозяйство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48</c:v>
                </c:pt>
                <c:pt idx="1">
                  <c:v>29.1</c:v>
                </c:pt>
                <c:pt idx="2">
                  <c:v>16.2</c:v>
                </c:pt>
                <c:pt idx="3">
                  <c:v>11.6</c:v>
                </c:pt>
                <c:pt idx="4">
                  <c:v>8</c:v>
                </c:pt>
                <c:pt idx="5">
                  <c:v>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26A5C-B59F-49C6-A363-AEDFEFC7A913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B55A1-4989-46A1-906A-B651C4F2E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921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3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3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3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3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37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A570D4-9143-4E91-8959-8D963457B763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37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037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2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549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14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96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27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48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86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45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11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74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3436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7018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251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9889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65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821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05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3195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6129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863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9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8"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82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8"/>
              <a:t>02.09.2021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78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37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4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10" Type="http://schemas.openxmlformats.org/officeDocument/2006/relationships/image" Target="../media/image49.jpe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hyperlink" Target="https://e.mail.ru/attachment/14816255960000000270/0;5" TargetMode="External"/><Relationship Id="rId7" Type="http://schemas.openxmlformats.org/officeDocument/2006/relationships/image" Target="../media/image53.jpeg"/><Relationship Id="rId12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hyperlink" Target="https://e.mail.ru/attachment/14816255960000000270/0;5" TargetMode="External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jpeg"/><Relationship Id="rId11" Type="http://schemas.openxmlformats.org/officeDocument/2006/relationships/image" Target="../media/image3.jpe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attachment/14816255960000000270/0;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.mail.ru/attachment/14816255960000000270/0;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8.jpeg"/><Relationship Id="rId11" Type="http://schemas.openxmlformats.org/officeDocument/2006/relationships/image" Target="../media/image71.jpeg"/><Relationship Id="rId5" Type="http://schemas.openxmlformats.org/officeDocument/2006/relationships/image" Target="../media/image67.jpeg"/><Relationship Id="rId10" Type="http://schemas.openxmlformats.org/officeDocument/2006/relationships/image" Target="../media/image3.jpeg"/><Relationship Id="rId4" Type="http://schemas.openxmlformats.org/officeDocument/2006/relationships/image" Target="../media/image66.jpeg"/><Relationship Id="rId9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9" Type="http://schemas.openxmlformats.org/officeDocument/2006/relationships/image" Target="../media/image77.jpeg"/><Relationship Id="rId3" Type="http://schemas.openxmlformats.org/officeDocument/2006/relationships/image" Target="../media/image54.png"/><Relationship Id="rId7" Type="http://schemas.openxmlformats.org/officeDocument/2006/relationships/image" Target="../media/image74.png"/><Relationship Id="rId38" Type="http://schemas.openxmlformats.org/officeDocument/2006/relationships/image" Target="../media/image10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3.gif"/><Relationship Id="rId37" Type="http://schemas.openxmlformats.org/officeDocument/2006/relationships/image" Target="../media/image76.png"/><Relationship Id="rId40" Type="http://schemas.openxmlformats.org/officeDocument/2006/relationships/image" Target="../media/image78.png"/><Relationship Id="rId5" Type="http://schemas.openxmlformats.org/officeDocument/2006/relationships/image" Target="../media/image72.png"/><Relationship Id="rId36" Type="http://schemas.openxmlformats.org/officeDocument/2006/relationships/image" Target="../media/image99.sv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2347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НАШ ДОМ – ТАТАРСТАН 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67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7103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75000"/>
                  </a:schemeClr>
                </a:solidFill>
              </a:rPr>
              <a:t>Развитие промышленности в Республике Татарстан 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1960-1990 гг.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8300" y="656833"/>
            <a:ext cx="88681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К началу 1960-х гг. изменилась и география промышленности, сельского хозяйства и транспорта. Возникли новые промышленные центры (Васильево, Кукмор, </a:t>
            </a:r>
            <a:r>
              <a:rPr lang="ru-RU" sz="1600" dirty="0" err="1"/>
              <a:t>Лубяны</a:t>
            </a:r>
            <a:r>
              <a:rPr lang="ru-RU" sz="1600" dirty="0"/>
              <a:t>, Нурлаты, Заинск) и получили дальнейшее развитие старые города (Чистополь, Набережные Челны, Елабуга, </a:t>
            </a:r>
            <a:r>
              <a:rPr lang="ru-RU" sz="1600" dirty="0" err="1"/>
              <a:t>Мамадыш</a:t>
            </a:r>
            <a:r>
              <a:rPr lang="ru-RU" sz="1600" dirty="0"/>
              <a:t>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19" y="3435846"/>
            <a:ext cx="25922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1963 г.</a:t>
            </a:r>
          </a:p>
          <a:p>
            <a:pPr algn="ctr"/>
            <a:r>
              <a:rPr lang="ru-RU" sz="1100" dirty="0" smtClean="0"/>
              <a:t>Казанский завод </a:t>
            </a:r>
            <a:r>
              <a:rPr lang="ru-RU" sz="1100" dirty="0"/>
              <a:t>органического синтеза</a:t>
            </a:r>
          </a:p>
        </p:txBody>
      </p:sp>
      <p:pic>
        <p:nvPicPr>
          <p:cNvPr id="5122" name="Picture 2" descr="https://m.realnoevremya.ru/uploads/gallery/e0/7d/dbf4d0960e4185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5646"/>
            <a:ext cx="2592288" cy="157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-nkama.ru/map/%D0%90%D1%80%D1%85%D0%B8%D1%82%D0%B5%D0%BA%D1%82%D1%83%D1%80%D0%B0/%D0%9F%D1%83%D1%81%D0%BA%20%D0%B1%D1%83%D1%82%D0%B8%D0%BB%D0%BA%D0%B0%D1%83%D1%87%D1%83%D0%BA%D0%B0,%2019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35646"/>
            <a:ext cx="2520280" cy="157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96208" y="3435846"/>
            <a:ext cx="2511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1967 г.</a:t>
            </a:r>
          </a:p>
          <a:p>
            <a:pPr algn="ctr"/>
            <a:r>
              <a:rPr lang="ru-RU" sz="1100" dirty="0"/>
              <a:t>Нижнекамский химический комбинат</a:t>
            </a:r>
          </a:p>
        </p:txBody>
      </p:sp>
      <p:pic>
        <p:nvPicPr>
          <p:cNvPr id="5126" name="Picture 6" descr="https://4.bp.blogspot.com/-05LHh8PGZFE/Vm2tzLmlhUI/AAAAAAAANPA/B50hYjW2HZw/s640/TeV7n_5Xv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35646"/>
            <a:ext cx="2406232" cy="157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796137" y="3435845"/>
            <a:ext cx="2448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1969 г.</a:t>
            </a:r>
          </a:p>
          <a:p>
            <a:pPr algn="ctr"/>
            <a:r>
              <a:rPr lang="ru-RU" sz="1100" dirty="0"/>
              <a:t>Камский автомобильный завод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939902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 середине 70-х - начале 80-х гг. темпы производства в промышленности Татарской республики стали </a:t>
            </a:r>
            <a:r>
              <a:rPr lang="ru-RU" sz="1400" dirty="0" smtClean="0"/>
              <a:t>замедляться.</a:t>
            </a:r>
            <a:endParaRPr lang="ru-RU" sz="1400" dirty="0"/>
          </a:p>
          <a:p>
            <a:r>
              <a:rPr lang="ru-RU" sz="1400" dirty="0"/>
              <a:t>С 1990-х годов и по настоящее время Республика Татарстан является одним из основных промышленных субъектов Российской Федерации. В структуре экономики промышленность составляет 48,1%.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323528" y="621878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596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1234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Сельское хозяйство Республики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Татарстан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1" y="505867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1920-1930 гг. – ликвидация последствий голода и </a:t>
            </a:r>
            <a:r>
              <a:rPr lang="ru-RU" dirty="0"/>
              <a:t>засухи. </a:t>
            </a:r>
            <a:r>
              <a:rPr lang="ru-RU" dirty="0" smtClean="0"/>
              <a:t>Производство </a:t>
            </a:r>
            <a:r>
              <a:rPr lang="ru-RU" dirty="0"/>
              <a:t>товарного </a:t>
            </a:r>
            <a:r>
              <a:rPr lang="ru-RU" dirty="0" smtClean="0"/>
              <a:t>зерна (яровая пшеница, озимая рожь). Коллективизация.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477170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5646" y="2817174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1940-1950 гг. – послевоенные годы. Постановление </a:t>
            </a:r>
            <a:r>
              <a:rPr lang="ru-RU" dirty="0"/>
              <a:t>«О неотложных мерах по подъему сельского хозяйства Татарской АССР</a:t>
            </a:r>
            <a:r>
              <a:rPr lang="ru-RU" dirty="0" smtClean="0"/>
              <a:t>»</a:t>
            </a:r>
            <a:r>
              <a:rPr lang="ru-RU" dirty="0"/>
              <a:t>.</a:t>
            </a:r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" y="1152198"/>
            <a:ext cx="3311302" cy="170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52198"/>
            <a:ext cx="3317180" cy="170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60" y="3435846"/>
            <a:ext cx="3347877" cy="160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819" y="3437882"/>
            <a:ext cx="3405870" cy="154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044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1234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Сельское хозяйство Республики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Татарстан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2113" y="492810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1950-1970 гг. </a:t>
            </a:r>
            <a:r>
              <a:rPr lang="ru-RU" sz="1600" dirty="0"/>
              <a:t>- значение сельского хозяйства в республике начинает уступать место промышленности. Большие части плодородных земель выводятся для строительства городов, заводов, нефтяных </a:t>
            </a:r>
            <a:r>
              <a:rPr lang="ru-RU" sz="1600" dirty="0" smtClean="0"/>
              <a:t>вышек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477170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2029" y="2944113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1980-е гг. </a:t>
            </a:r>
            <a:r>
              <a:rPr lang="ru-RU" sz="1600" dirty="0"/>
              <a:t>ознаменовались </a:t>
            </a:r>
            <a:r>
              <a:rPr lang="ru-RU" sz="1600" dirty="0" smtClean="0"/>
              <a:t>развитием </a:t>
            </a:r>
            <a:r>
              <a:rPr lang="ru-RU" sz="1600" dirty="0"/>
              <a:t>химизации сельского </a:t>
            </a:r>
            <a:r>
              <a:rPr lang="ru-RU" sz="1600" dirty="0" smtClean="0"/>
              <a:t>хозяйства, </a:t>
            </a:r>
            <a:r>
              <a:rPr lang="ru-RU" sz="1600" dirty="0"/>
              <a:t>бурно развивалось </a:t>
            </a:r>
            <a:r>
              <a:rPr lang="ru-RU" sz="1600" dirty="0" smtClean="0"/>
              <a:t>мелиоративное строительство, </a:t>
            </a:r>
            <a:r>
              <a:rPr lang="ru-RU" sz="1600" dirty="0"/>
              <a:t>н</a:t>
            </a:r>
            <a:r>
              <a:rPr lang="ru-RU" sz="1600" dirty="0" smtClean="0"/>
              <a:t>а </a:t>
            </a:r>
            <a:r>
              <a:rPr lang="ru-RU" sz="1600" dirty="0"/>
              <a:t>селе стали рождаться </a:t>
            </a:r>
            <a:r>
              <a:rPr lang="ru-RU" sz="1600" dirty="0" smtClean="0"/>
              <a:t>кооперативы, арендные </a:t>
            </a:r>
            <a:r>
              <a:rPr lang="ru-RU" sz="1600" dirty="0"/>
              <a:t>звенья.</a:t>
            </a:r>
            <a:endParaRPr lang="ru-RU" sz="16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0949"/>
            <a:ext cx="3024336" cy="164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00949"/>
            <a:ext cx="3621298" cy="164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528888"/>
            <a:ext cx="3096344" cy="154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8286"/>
            <a:ext cx="3621298" cy="1537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0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12347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Сельское хозяйство Республики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Татарстан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477170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7537" y="627534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1990-е гг. – после развала СССР и ряда экономических кризисов в стране многие агропредприятия стали убыточными</a:t>
            </a:r>
            <a:r>
              <a:rPr lang="ru-RU" sz="1600" dirty="0"/>
              <a:t>, </a:t>
            </a:r>
            <a:r>
              <a:rPr lang="ru-RU" sz="1600" dirty="0" smtClean="0"/>
              <a:t>перед сельским хозяйством встает задача  сохранить </a:t>
            </a:r>
            <a:r>
              <a:rPr lang="ru-RU" sz="1600" dirty="0"/>
              <a:t>на селе рабочие </a:t>
            </a:r>
            <a:r>
              <a:rPr lang="ru-RU" sz="1600" dirty="0" smtClean="0"/>
              <a:t>места, уровень </a:t>
            </a:r>
            <a:r>
              <a:rPr lang="ru-RU" sz="1600" dirty="0"/>
              <a:t>жизни </a:t>
            </a:r>
            <a:r>
              <a:rPr lang="ru-RU" sz="1600" dirty="0" smtClean="0"/>
              <a:t> и стать конкурентоспособным. Возникают агрохолдинги.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85978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2000-е гг. - фермерство Татарстана получает </a:t>
            </a:r>
            <a:r>
              <a:rPr lang="ru-RU" sz="1600" dirty="0"/>
              <a:t>ощутимую государственную </a:t>
            </a:r>
            <a:r>
              <a:rPr lang="ru-RU" sz="1600" dirty="0" smtClean="0"/>
              <a:t>поддержку</a:t>
            </a:r>
            <a:r>
              <a:rPr lang="ru-RU" sz="1600" dirty="0"/>
              <a:t>. </a:t>
            </a:r>
            <a:r>
              <a:rPr lang="ru-RU" sz="1600" dirty="0" smtClean="0"/>
              <a:t>Создается множество </a:t>
            </a:r>
            <a:r>
              <a:rPr lang="ru-RU" sz="1600" dirty="0" err="1" smtClean="0"/>
              <a:t>миниферм</a:t>
            </a:r>
            <a:r>
              <a:rPr lang="ru-RU" sz="1600" dirty="0" smtClean="0"/>
              <a:t> и семейных хозяйств. Татарстан выходит на лидирующие позиции по производству сельскохозяйственной продукции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458531"/>
            <a:ext cx="3128085" cy="133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realnoevremya.ru/uploads/article/58/0b/acf29910f55e895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b="24891"/>
          <a:stretch/>
        </p:blipFill>
        <p:spPr bwMode="auto">
          <a:xfrm>
            <a:off x="4283968" y="1458531"/>
            <a:ext cx="3312368" cy="136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3" b="16234"/>
          <a:stretch/>
        </p:blipFill>
        <p:spPr bwMode="auto">
          <a:xfrm>
            <a:off x="4644008" y="3435846"/>
            <a:ext cx="2952328" cy="165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95" b="12402"/>
          <a:stretch/>
        </p:blipFill>
        <p:spPr bwMode="auto">
          <a:xfrm>
            <a:off x="633117" y="3667404"/>
            <a:ext cx="2376265" cy="1403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489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347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9BBB59">
                    <a:lumMod val="75000"/>
                  </a:srgbClr>
                </a:solidFill>
              </a:rPr>
              <a:t>Экономическое развитие </a:t>
            </a:r>
            <a:r>
              <a:rPr lang="ru-RU" b="1" dirty="0" smtClean="0">
                <a:solidFill>
                  <a:srgbClr val="9BBB59">
                    <a:lumMod val="75000"/>
                  </a:srgbClr>
                </a:solidFill>
              </a:rPr>
              <a:t>Татарстана</a:t>
            </a:r>
          </a:p>
          <a:p>
            <a:r>
              <a:rPr lang="ru-RU" b="1" dirty="0" smtClean="0">
                <a:solidFill>
                  <a:srgbClr val="9BBB59">
                    <a:lumMod val="75000"/>
                  </a:srgbClr>
                </a:solidFill>
              </a:rPr>
              <a:t>1980 – 2000 гг. </a:t>
            </a:r>
            <a:endParaRPr lang="ru-RU" b="1" dirty="0">
              <a:solidFill>
                <a:srgbClr val="9BBB59">
                  <a:lumMod val="75000"/>
                </a:srgbClr>
              </a:solidFill>
            </a:endParaRPr>
          </a:p>
        </p:txBody>
      </p:sp>
      <p:pic>
        <p:nvPicPr>
          <p:cNvPr id="7170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79512" y="843558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49263" y="965650"/>
            <a:ext cx="8916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</a:rPr>
              <a:t>Принятие Декларации о государственном суверенитете открыло новые возможности для обретения Татарской республикой экономической самостоятельности. В течение 1991 г. в юрисдикцию Татарстана перешло более 100 </a:t>
            </a:r>
            <a:r>
              <a:rPr lang="ru-RU" sz="1400" dirty="0" smtClean="0">
                <a:solidFill>
                  <a:prstClr val="black"/>
                </a:solidFill>
              </a:rPr>
              <a:t>предприятий </a:t>
            </a:r>
            <a:r>
              <a:rPr lang="ru-RU" sz="1400" dirty="0">
                <a:solidFill>
                  <a:prstClr val="black"/>
                </a:solidFill>
              </a:rPr>
              <a:t>и организаций промышленности, строительства и </a:t>
            </a:r>
            <a:r>
              <a:rPr lang="ru-RU" sz="1400" dirty="0" smtClean="0">
                <a:solidFill>
                  <a:prstClr val="black"/>
                </a:solidFill>
              </a:rPr>
              <a:t>транспорта.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987" y="1859936"/>
            <a:ext cx="573518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Программа ликвидации </a:t>
            </a:r>
            <a:r>
              <a:rPr lang="ru-RU" sz="1050" dirty="0">
                <a:solidFill>
                  <a:prstClr val="black"/>
                </a:solidFill>
              </a:rPr>
              <a:t>ветхого </a:t>
            </a:r>
            <a:r>
              <a:rPr lang="ru-RU" sz="1050" dirty="0" smtClean="0">
                <a:solidFill>
                  <a:prstClr val="black"/>
                </a:solidFill>
              </a:rPr>
              <a:t>жилья. Благоустроенные квартиры получили 244, 4 тыс. чел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 smtClean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АО «Татнефть» включено в листинг Лондонской фондовой биржи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Предприятия </a:t>
            </a:r>
            <a:r>
              <a:rPr lang="ru-RU" sz="1050" dirty="0">
                <a:solidFill>
                  <a:prstClr val="black"/>
                </a:solidFill>
              </a:rPr>
              <a:t>Татарстана выпускают новые виды авиационной и судостроительной </a:t>
            </a:r>
            <a:r>
              <a:rPr lang="ru-RU" sz="1050" dirty="0" smtClean="0">
                <a:solidFill>
                  <a:prstClr val="black"/>
                </a:solidFill>
              </a:rPr>
              <a:t>промышленности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Кластерная </a:t>
            </a:r>
            <a:r>
              <a:rPr lang="ru-RU" sz="1050" dirty="0">
                <a:solidFill>
                  <a:prstClr val="black"/>
                </a:solidFill>
              </a:rPr>
              <a:t>система развития </a:t>
            </a:r>
            <a:r>
              <a:rPr lang="ru-RU" sz="1050" dirty="0" smtClean="0">
                <a:solidFill>
                  <a:prstClr val="black"/>
                </a:solidFill>
              </a:rPr>
              <a:t>промышленности. Создание сети технопарков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Запущена новая </a:t>
            </a:r>
            <a:r>
              <a:rPr lang="ru-RU" sz="1050" dirty="0">
                <a:solidFill>
                  <a:prstClr val="black"/>
                </a:solidFill>
              </a:rPr>
              <a:t>программа развития жилищного </a:t>
            </a:r>
            <a:r>
              <a:rPr lang="ru-RU" sz="1050" dirty="0" smtClean="0">
                <a:solidFill>
                  <a:prstClr val="black"/>
                </a:solidFill>
              </a:rPr>
              <a:t>строительства - социальная ипотека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Рост материальной </a:t>
            </a:r>
            <a:r>
              <a:rPr lang="ru-RU" sz="1050" dirty="0">
                <a:solidFill>
                  <a:prstClr val="black"/>
                </a:solidFill>
              </a:rPr>
              <a:t>базы для </a:t>
            </a:r>
            <a:r>
              <a:rPr lang="ru-RU" sz="1050" dirty="0" smtClean="0">
                <a:solidFill>
                  <a:prstClr val="black"/>
                </a:solidFill>
              </a:rPr>
              <a:t>занятия массовым спортом в республике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>
              <a:solidFill>
                <a:prstClr val="black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050" dirty="0" smtClean="0">
                <a:solidFill>
                  <a:prstClr val="black"/>
                </a:solidFill>
              </a:rPr>
              <a:t>Улучшения в транспортном </a:t>
            </a:r>
            <a:r>
              <a:rPr lang="ru-RU" sz="1050" dirty="0">
                <a:solidFill>
                  <a:prstClr val="black"/>
                </a:solidFill>
              </a:rPr>
              <a:t>обслуживании, дорожной сети. 27 августа 2005 г. был открыт пусковой участок первой линии Казанского метрополитена. </a:t>
            </a:r>
            <a:r>
              <a:rPr lang="ru-RU" sz="1050" dirty="0" smtClean="0">
                <a:solidFill>
                  <a:prstClr val="black"/>
                </a:solidFill>
              </a:rPr>
              <a:t>Построены </a:t>
            </a:r>
            <a:r>
              <a:rPr lang="ru-RU" sz="1050" dirty="0">
                <a:solidFill>
                  <a:prstClr val="black"/>
                </a:solidFill>
              </a:rPr>
              <a:t>самый длинный в республике автомобильный мост через Каму и автомобильный мост «Миллениум» через </a:t>
            </a:r>
            <a:r>
              <a:rPr lang="ru-RU" sz="1050" dirty="0" smtClean="0">
                <a:solidFill>
                  <a:prstClr val="black"/>
                </a:solidFill>
              </a:rPr>
              <a:t>Казанку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ru-RU" sz="105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https://yt3.ggpht.com/ytc/AAUvwnhZLbaXz0PzjKMl4y_7RYJFQtuiZ8B6YuYN6-Cy=s900-c-k-c0x00ffffff-no-r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440" y="1851670"/>
            <a:ext cx="922351" cy="106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http://xn--80aafy5bs.xn--p1ai/wp-content/uploads/2015/12/3.Aktaj-na-MAKS-2005.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://xn--80aafy5bs.xn--p1ai/wp-content/uploads/2015/12/2.Vertolet-Aktaj-na-stoyanke-aviasalona-MAKS-2005.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400" y="3003798"/>
            <a:ext cx="1382432" cy="966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 descr="http://visualrian.ru/images/old_preview/43/52/435275_previe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55" y="1882180"/>
            <a:ext cx="1504627" cy="100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a-a-ah-ru.s3.amazonaws.com/uploads/items/144480/296313/large_%D0%B9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/>
          <a:stretch/>
        </p:blipFill>
        <p:spPr bwMode="auto">
          <a:xfrm>
            <a:off x="5890762" y="2982536"/>
            <a:ext cx="1510320" cy="100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7d9e88a8-f178-4098-bea5-48d960920605.selcdn.net/75b94a40-9fe4-4d77-9f5a-d8667c813abe/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54" y="4073133"/>
            <a:ext cx="1504627" cy="93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400" y="4091440"/>
            <a:ext cx="1382432" cy="91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999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Геральдист: &amp;#39;Сегодняшняя эмблема КФУ легко читаема и понятна всем&amp;#39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/>
          <a:stretch/>
        </p:blipFill>
        <p:spPr bwMode="auto">
          <a:xfrm>
            <a:off x="617113" y="1075721"/>
            <a:ext cx="2838763" cy="262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94209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О роли системы высшего образования и Казанского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федерального университета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в становлении и развитии ТАССР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838553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CustomShape 21"/>
          <p:cNvSpPr/>
          <p:nvPr/>
        </p:nvSpPr>
        <p:spPr>
          <a:xfrm>
            <a:off x="4021130" y="1762525"/>
            <a:ext cx="591120" cy="26087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070" tIns="45355" rIns="91070" bIns="45355">
            <a:spAutoFit/>
          </a:bodyPr>
          <a:lstStyle/>
          <a:p>
            <a:pPr algn="ctr" defTabSz="457142"/>
            <a:r>
              <a:rPr lang="ru-RU" sz="1050" b="1" spc="-1" dirty="0">
                <a:solidFill>
                  <a:schemeClr val="bg1"/>
                </a:solidFill>
                <a:latin typeface="Calibri"/>
              </a:rPr>
              <a:t>1930</a:t>
            </a:r>
            <a:endParaRPr lang="ru-RU" sz="1050" spc="-1" dirty="0">
              <a:solidFill>
                <a:schemeClr val="bg1"/>
              </a:solidFill>
            </a:endParaRPr>
          </a:p>
        </p:txBody>
      </p:sp>
      <p:sp>
        <p:nvSpPr>
          <p:cNvPr id="10" name="CustomShape 23"/>
          <p:cNvSpPr/>
          <p:nvPr/>
        </p:nvSpPr>
        <p:spPr>
          <a:xfrm>
            <a:off x="3843304" y="3399578"/>
            <a:ext cx="1040400" cy="26087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070" tIns="45355" rIns="91070" bIns="45355">
            <a:spAutoFit/>
          </a:bodyPr>
          <a:lstStyle/>
          <a:p>
            <a:pPr algn="ctr" defTabSz="457142"/>
            <a:r>
              <a:rPr lang="ru-RU" sz="1050" b="1" spc="-1" dirty="0">
                <a:solidFill>
                  <a:schemeClr val="bg1"/>
                </a:solidFill>
                <a:latin typeface="Calibri"/>
              </a:rPr>
              <a:t>1945-1959</a:t>
            </a:r>
            <a:endParaRPr lang="ru-RU" sz="1050" spc="-1" dirty="0">
              <a:solidFill>
                <a:schemeClr val="bg1"/>
              </a:solidFill>
            </a:endParaRPr>
          </a:p>
        </p:txBody>
      </p:sp>
      <p:sp>
        <p:nvSpPr>
          <p:cNvPr id="12" name="CustomShape 25"/>
          <p:cNvSpPr/>
          <p:nvPr/>
        </p:nvSpPr>
        <p:spPr>
          <a:xfrm>
            <a:off x="4067944" y="2707315"/>
            <a:ext cx="591120" cy="26087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070" tIns="45355" rIns="91070" bIns="45355">
            <a:spAutoFit/>
          </a:bodyPr>
          <a:lstStyle/>
          <a:p>
            <a:pPr algn="ctr" defTabSz="457142"/>
            <a:r>
              <a:rPr lang="ru-RU" sz="1050" b="1" spc="-1" dirty="0">
                <a:solidFill>
                  <a:schemeClr val="bg1"/>
                </a:solidFill>
                <a:latin typeface="Calibri"/>
              </a:rPr>
              <a:t>1932</a:t>
            </a:r>
            <a:endParaRPr lang="ru-RU" sz="1050" spc="-1" dirty="0">
              <a:solidFill>
                <a:schemeClr val="bg1"/>
              </a:solidFill>
            </a:endParaRPr>
          </a:p>
        </p:txBody>
      </p:sp>
      <p:sp>
        <p:nvSpPr>
          <p:cNvPr id="15" name="CustomShape 28"/>
          <p:cNvSpPr/>
          <p:nvPr/>
        </p:nvSpPr>
        <p:spPr>
          <a:xfrm>
            <a:off x="3995540" y="838553"/>
            <a:ext cx="573840" cy="26087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070" tIns="45355" rIns="91070" bIns="45355">
            <a:spAutoFit/>
          </a:bodyPr>
          <a:lstStyle/>
          <a:p>
            <a:pPr algn="ctr" defTabSz="457142"/>
            <a:r>
              <a:rPr lang="ru-RU" sz="1050" b="1" spc="-1" dirty="0">
                <a:solidFill>
                  <a:schemeClr val="bg1"/>
                </a:solidFill>
                <a:latin typeface="Calibri"/>
              </a:rPr>
              <a:t>1930</a:t>
            </a:r>
            <a:endParaRPr lang="ru-RU" sz="1050" spc="-1" dirty="0">
              <a:solidFill>
                <a:schemeClr val="bg1"/>
              </a:solidFill>
            </a:endParaRPr>
          </a:p>
        </p:txBody>
      </p:sp>
      <p:sp>
        <p:nvSpPr>
          <p:cNvPr id="18" name="CustomShape 32"/>
          <p:cNvSpPr/>
          <p:nvPr/>
        </p:nvSpPr>
        <p:spPr>
          <a:xfrm>
            <a:off x="3523517" y="1118784"/>
            <a:ext cx="1824560" cy="199440"/>
          </a:xfrm>
          <a:prstGeom prst="stripedRightArrow">
            <a:avLst>
              <a:gd name="adj1" fmla="val 5000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19" name="Прямоугольник 18"/>
          <p:cNvSpPr/>
          <p:nvPr/>
        </p:nvSpPr>
        <p:spPr>
          <a:xfrm>
            <a:off x="109664" y="4063860"/>
            <a:ext cx="89194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настоящее время в республике 44 организаций высшего образования, 39 научно-исследовательских учреждений, 9 проектно-конструкторских бюро, 31 корпоративных НИИ и КБ, где обучается свыше 143 991 студентов, в том числе 16 273 иностранных граждан из более чем 125 стран.</a:t>
            </a:r>
          </a:p>
        </p:txBody>
      </p:sp>
      <p:pic>
        <p:nvPicPr>
          <p:cNvPr id="6148" name="Picture 4" descr="Файл:ЛОГО КНИТУ(!).jpg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27949"/>
            <a:ext cx="880051" cy="94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Файл:KSMU logo.png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179" y="1713909"/>
            <a:ext cx="1048752" cy="9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LMS MOODLE КНИТУ-КА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489" y="2749427"/>
            <a:ext cx="1931866" cy="59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Партнеры | Компания &amp;quot;ЯрпожКазань&amp;quot;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6" t="17306" r="12111" b="17004"/>
          <a:stretch/>
        </p:blipFill>
        <p:spPr bwMode="auto">
          <a:xfrm>
            <a:off x="5810217" y="3312175"/>
            <a:ext cx="1471655" cy="79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ustomShape 32"/>
          <p:cNvSpPr/>
          <p:nvPr/>
        </p:nvSpPr>
        <p:spPr>
          <a:xfrm>
            <a:off x="3548832" y="2023398"/>
            <a:ext cx="1824560" cy="199440"/>
          </a:xfrm>
          <a:prstGeom prst="stripedRightArrow">
            <a:avLst>
              <a:gd name="adj1" fmla="val 5000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27" name="CustomShape 32"/>
          <p:cNvSpPr/>
          <p:nvPr/>
        </p:nvSpPr>
        <p:spPr>
          <a:xfrm>
            <a:off x="3563888" y="2948374"/>
            <a:ext cx="1824560" cy="199440"/>
          </a:xfrm>
          <a:prstGeom prst="stripedRightArrow">
            <a:avLst>
              <a:gd name="adj1" fmla="val 5000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  <p:sp>
        <p:nvSpPr>
          <p:cNvPr id="28" name="CustomShape 32"/>
          <p:cNvSpPr/>
          <p:nvPr/>
        </p:nvSpPr>
        <p:spPr>
          <a:xfrm>
            <a:off x="3595888" y="3696166"/>
            <a:ext cx="1824560" cy="199440"/>
          </a:xfrm>
          <a:prstGeom prst="stripedRightArrow">
            <a:avLst>
              <a:gd name="adj1" fmla="val 5000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5054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95486"/>
            <a:ext cx="3365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Вклад Казанского университета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95536" y="627534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771550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Большой вклад в развитие научного потенциала республики внесли ученые Казанского </a:t>
            </a:r>
            <a:r>
              <a:rPr lang="ru-RU" sz="1600" dirty="0" smtClean="0"/>
              <a:t>университета.</a:t>
            </a:r>
          </a:p>
          <a:p>
            <a:pPr algn="just"/>
            <a:r>
              <a:rPr lang="ru-RU" sz="1600" dirty="0" smtClean="0"/>
              <a:t>Их </a:t>
            </a:r>
            <a:r>
              <a:rPr lang="ru-RU" sz="1600" dirty="0" smtClean="0"/>
              <a:t>исследования имели </a:t>
            </a:r>
            <a:r>
              <a:rPr lang="ru-RU" sz="1600" dirty="0"/>
              <a:t>не только важное фундаментальное значение, но и способствовали внедрению передовых технологий в активно развивающуюся промышленную сферу региона и всей страны. </a:t>
            </a:r>
          </a:p>
        </p:txBody>
      </p:sp>
      <p:pic>
        <p:nvPicPr>
          <p:cNvPr id="6" name="Рисунок 5" descr="Изображение выглядит как мужчина, человек, фотография, костюм&#10;&#10;Автоматически созданное описание">
            <a:extLst>
              <a:ext uri="{FF2B5EF4-FFF2-40B4-BE49-F238E27FC236}">
                <a16:creationId xmlns="" xmlns:a16="http://schemas.microsoft.com/office/drawing/2014/main" id="{6759E4CC-1F59-4E6F-A5F1-048DABAE50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77" y="2627788"/>
            <a:ext cx="758102" cy="758102"/>
          </a:xfrm>
          <a:prstGeom prst="rect">
            <a:avLst/>
          </a:prstGeom>
        </p:spPr>
      </p:pic>
      <p:pic>
        <p:nvPicPr>
          <p:cNvPr id="7" name="Рисунок 6" descr="Изображение выглядит как мужчина, человек, внутренний, фотография&#10;&#10;Автоматически созданное описание">
            <a:extLst>
              <a:ext uri="{FF2B5EF4-FFF2-40B4-BE49-F238E27FC236}">
                <a16:creationId xmlns="" xmlns:a16="http://schemas.microsoft.com/office/drawing/2014/main" id="{877B45E5-E450-4B61-BDEF-4824BFCD6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528" y="2619318"/>
            <a:ext cx="758102" cy="758102"/>
          </a:xfrm>
          <a:prstGeom prst="rect">
            <a:avLst/>
          </a:prstGeom>
        </p:spPr>
      </p:pic>
      <p:pic>
        <p:nvPicPr>
          <p:cNvPr id="8" name="Рисунок 7" descr="Изображение выглядит как мужчина, человек, фотография, сте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8648E466-8BF7-4DF4-A180-A5F279DBBA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" b="455"/>
          <a:stretch>
            <a:fillRect/>
          </a:stretch>
        </p:blipFill>
        <p:spPr>
          <a:xfrm>
            <a:off x="5292080" y="2635639"/>
            <a:ext cx="758102" cy="751210"/>
          </a:xfrm>
          <a:prstGeom prst="rect">
            <a:avLst/>
          </a:prstGeom>
        </p:spPr>
      </p:pic>
      <p:pic>
        <p:nvPicPr>
          <p:cNvPr id="9" name="Рисунок 5" descr="Биография Николая Лобачевского - РИА Новости, 29.02.2020">
            <a:extLst>
              <a:ext uri="{FF2B5EF4-FFF2-40B4-BE49-F238E27FC236}">
                <a16:creationId xmlns="" xmlns:a16="http://schemas.microsoft.com/office/drawing/2014/main" id="{DA111732-26B3-41E0-89DE-9EC3A935F3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5" t="2597" r="6901" b="2597"/>
          <a:stretch/>
        </p:blipFill>
        <p:spPr bwMode="auto">
          <a:xfrm>
            <a:off x="526347" y="2632192"/>
            <a:ext cx="758103" cy="758103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6">
            <a:extLst>
              <a:ext uri="{FF2B5EF4-FFF2-40B4-BE49-F238E27FC236}">
                <a16:creationId xmlns="" xmlns:a16="http://schemas.microsoft.com/office/drawing/2014/main" id="{7A0153A7-6D8C-44D5-B085-96FC58A5A1A6}"/>
              </a:ext>
            </a:extLst>
          </p:cNvPr>
          <p:cNvSpPr txBox="1">
            <a:spLocks/>
          </p:cNvSpPr>
          <p:nvPr/>
        </p:nvSpPr>
        <p:spPr>
          <a:xfrm>
            <a:off x="4175809" y="3428825"/>
            <a:ext cx="1001778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Л.Н.Толстой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Заголовок 6">
            <a:extLst>
              <a:ext uri="{FF2B5EF4-FFF2-40B4-BE49-F238E27FC236}">
                <a16:creationId xmlns="" xmlns:a16="http://schemas.microsoft.com/office/drawing/2014/main" id="{A6C18FD7-5390-4412-88CA-26DD780AB233}"/>
              </a:ext>
            </a:extLst>
          </p:cNvPr>
          <p:cNvSpPr txBox="1">
            <a:spLocks/>
          </p:cNvSpPr>
          <p:nvPr/>
        </p:nvSpPr>
        <p:spPr>
          <a:xfrm>
            <a:off x="107504" y="3409330"/>
            <a:ext cx="1058475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Н.И.Лобачевский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Заголовок 6">
            <a:extLst>
              <a:ext uri="{FF2B5EF4-FFF2-40B4-BE49-F238E27FC236}">
                <a16:creationId xmlns="" xmlns:a16="http://schemas.microsoft.com/office/drawing/2014/main" id="{498D2E9D-405E-49B0-9F18-AD6004997768}"/>
              </a:ext>
            </a:extLst>
          </p:cNvPr>
          <p:cNvSpPr txBox="1">
            <a:spLocks/>
          </p:cNvSpPr>
          <p:nvPr/>
        </p:nvSpPr>
        <p:spPr>
          <a:xfrm>
            <a:off x="5259947" y="3443134"/>
            <a:ext cx="1059655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А.В.Вишневский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Заголовок 6">
            <a:extLst>
              <a:ext uri="{FF2B5EF4-FFF2-40B4-BE49-F238E27FC236}">
                <a16:creationId xmlns="" xmlns:a16="http://schemas.microsoft.com/office/drawing/2014/main" id="{E5089631-6907-4B07-B4F1-3F80AEEE5A26}"/>
              </a:ext>
            </a:extLst>
          </p:cNvPr>
          <p:cNvSpPr txBox="1">
            <a:spLocks/>
          </p:cNvSpPr>
          <p:nvPr/>
        </p:nvSpPr>
        <p:spPr>
          <a:xfrm>
            <a:off x="2117391" y="3420996"/>
            <a:ext cx="1001778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К.Клаус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Заголовок 6">
            <a:extLst>
              <a:ext uri="{FF2B5EF4-FFF2-40B4-BE49-F238E27FC236}">
                <a16:creationId xmlns="" xmlns:a16="http://schemas.microsoft.com/office/drawing/2014/main" id="{0191D0D7-4251-416B-8FE7-D740B486846D}"/>
              </a:ext>
            </a:extLst>
          </p:cNvPr>
          <p:cNvSpPr txBox="1">
            <a:spLocks/>
          </p:cNvSpPr>
          <p:nvPr/>
        </p:nvSpPr>
        <p:spPr>
          <a:xfrm>
            <a:off x="6230528" y="3443134"/>
            <a:ext cx="1001778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В.М.Бехтерев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6" name="Picture 2" descr="Персоналии : Завойский Е. К. — История Росатом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797" y="2592420"/>
            <a:ext cx="596945" cy="82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6">
            <a:extLst>
              <a:ext uri="{FF2B5EF4-FFF2-40B4-BE49-F238E27FC236}">
                <a16:creationId xmlns="" xmlns:a16="http://schemas.microsoft.com/office/drawing/2014/main" id="{0191D0D7-4251-416B-8FE7-D740B486846D}"/>
              </a:ext>
            </a:extLst>
          </p:cNvPr>
          <p:cNvSpPr txBox="1">
            <a:spLocks/>
          </p:cNvSpPr>
          <p:nvPr/>
        </p:nvSpPr>
        <p:spPr>
          <a:xfrm>
            <a:off x="7375992" y="3486088"/>
            <a:ext cx="1001778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Е.К.Завойский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9" name="Рисунок 18" descr="Изображение выглядит как мужчина, белый, внутренний, человек&#10;&#10;Автоматически созданное описание">
            <a:extLst>
              <a:ext uri="{FF2B5EF4-FFF2-40B4-BE49-F238E27FC236}">
                <a16:creationId xmlns="" xmlns:a16="http://schemas.microsoft.com/office/drawing/2014/main" id="{A977225C-978E-43DB-9290-F8BC69E984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02" y="2619318"/>
            <a:ext cx="758102" cy="758102"/>
          </a:xfrm>
          <a:prstGeom prst="rect">
            <a:avLst/>
          </a:prstGeom>
        </p:spPr>
      </p:pic>
      <p:pic>
        <p:nvPicPr>
          <p:cNvPr id="7170" name="Picture 2" descr="Бутлеров Александр Михайлович. | ИС АРАН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9"/>
          <a:stretch/>
        </p:blipFill>
        <p:spPr bwMode="auto">
          <a:xfrm>
            <a:off x="1391048" y="2572276"/>
            <a:ext cx="798329" cy="87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6">
            <a:extLst>
              <a:ext uri="{FF2B5EF4-FFF2-40B4-BE49-F238E27FC236}">
                <a16:creationId xmlns="" xmlns:a16="http://schemas.microsoft.com/office/drawing/2014/main" id="{A6C18FD7-5390-4412-88CA-26DD780AB233}"/>
              </a:ext>
            </a:extLst>
          </p:cNvPr>
          <p:cNvSpPr txBox="1">
            <a:spLocks/>
          </p:cNvSpPr>
          <p:nvPr/>
        </p:nvSpPr>
        <p:spPr>
          <a:xfrm>
            <a:off x="1299805" y="3443134"/>
            <a:ext cx="1058475" cy="170532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А.М.Бутлеров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172" name="Picture 4" descr="Бодуэн де Куртенэ Иван (Игнатий-Нецислав) Александрович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293" y="2569424"/>
            <a:ext cx="722216" cy="85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Заголовок 6">
            <a:extLst>
              <a:ext uri="{FF2B5EF4-FFF2-40B4-BE49-F238E27FC236}">
                <a16:creationId xmlns="" xmlns:a16="http://schemas.microsoft.com/office/drawing/2014/main" id="{E5089631-6907-4B07-B4F1-3F80AEEE5A26}"/>
              </a:ext>
            </a:extLst>
          </p:cNvPr>
          <p:cNvSpPr txBox="1">
            <a:spLocks/>
          </p:cNvSpPr>
          <p:nvPr/>
        </p:nvSpPr>
        <p:spPr>
          <a:xfrm>
            <a:off x="2880245" y="3440149"/>
            <a:ext cx="1513446" cy="216024"/>
          </a:xfrm>
          <a:prstGeom prst="rect">
            <a:avLst/>
          </a:prstGeom>
        </p:spPr>
        <p:txBody>
          <a:bodyPr lIns="68579" tIns="34289" rIns="68579" bIns="34289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800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И.А. </a:t>
            </a:r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Бодуэн</a:t>
            </a:r>
            <a:r>
              <a:rPr lang="ru-RU" sz="800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де </a:t>
            </a:r>
            <a:r>
              <a:rPr lang="ru-RU" sz="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Куртенэ</a:t>
            </a:r>
            <a:endParaRPr lang="ru-RU" sz="800" dirty="0">
              <a:solidFill>
                <a:prstClr val="black">
                  <a:lumMod val="85000"/>
                  <a:lumOff val="15000"/>
                </a:prst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135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Штриховая стрелка вправо 21"/>
          <p:cNvSpPr/>
          <p:nvPr/>
        </p:nvSpPr>
        <p:spPr>
          <a:xfrm rot="522114">
            <a:off x="1859921" y="1730174"/>
            <a:ext cx="1130574" cy="267933"/>
          </a:xfrm>
          <a:prstGeom prst="stripedRightArrow">
            <a:avLst>
              <a:gd name="adj1" fmla="val 64773"/>
              <a:gd name="adj2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3" name="Штриховая стрелка вправо 22"/>
          <p:cNvSpPr/>
          <p:nvPr/>
        </p:nvSpPr>
        <p:spPr>
          <a:xfrm rot="8939947">
            <a:off x="6194086" y="1648666"/>
            <a:ext cx="1157920" cy="351513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285276" y="2052311"/>
            <a:ext cx="1775700" cy="544437"/>
          </a:xfrm>
          <a:prstGeom prst="rect">
            <a:avLst/>
          </a:prstGeom>
        </p:spPr>
        <p:txBody>
          <a:bodyPr wrap="square" lIns="81926" tIns="40962" rIns="81926" bIns="40962">
            <a:spAutoFit/>
          </a:bodyPr>
          <a:lstStyle/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Камская Инженерно-экономическая академия в Набережных Челнах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21403" y="2481687"/>
            <a:ext cx="2825112" cy="267400"/>
          </a:xfrm>
          <a:prstGeom prst="rect">
            <a:avLst/>
          </a:prstGeom>
          <a:noFill/>
        </p:spPr>
        <p:txBody>
          <a:bodyPr wrap="square" lIns="81926" tIns="40962" rIns="81926" bIns="40962">
            <a:spAutoFit/>
          </a:bodyPr>
          <a:lstStyle/>
          <a:p>
            <a:pPr algn="ctr" defTabSz="819056">
              <a:defRPr/>
            </a:pPr>
            <a:r>
              <a:rPr lang="ru-RU" sz="1200" b="1" dirty="0">
                <a:solidFill>
                  <a:srgbClr val="1F497D">
                    <a:lumMod val="50000"/>
                  </a:srgbClr>
                </a:solidFill>
              </a:rPr>
              <a:t>Казанский  федеральный университет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9940" y="2056276"/>
            <a:ext cx="1796042" cy="390537"/>
          </a:xfrm>
          <a:prstGeom prst="rect">
            <a:avLst/>
          </a:prstGeom>
        </p:spPr>
        <p:txBody>
          <a:bodyPr wrap="square" lIns="81958" tIns="40979" rIns="81958" bIns="40979">
            <a:spAutoFit/>
          </a:bodyPr>
          <a:lstStyle/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Казанский финансово-экономический институт</a:t>
            </a:r>
          </a:p>
        </p:txBody>
      </p:sp>
      <p:sp>
        <p:nvSpPr>
          <p:cNvPr id="37" name="Штриховая стрелка вправо 36"/>
          <p:cNvSpPr/>
          <p:nvPr/>
        </p:nvSpPr>
        <p:spPr>
          <a:xfrm rot="19836548">
            <a:off x="1843578" y="2707054"/>
            <a:ext cx="1163263" cy="39163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926" tIns="40962" rIns="81926" bIns="40962" rtlCol="0" anchor="ctr"/>
          <a:lstStyle/>
          <a:p>
            <a:pPr algn="ctr" defTabSz="81905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799122">
            <a:off x="1998196" y="2813074"/>
            <a:ext cx="733489" cy="2559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2012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19657338">
            <a:off x="6555624" y="1615976"/>
            <a:ext cx="700770" cy="2559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2012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480186">
            <a:off x="1997771" y="1736175"/>
            <a:ext cx="700770" cy="2559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2012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3" name="AutoShape 2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92920" y="-144463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1" tIns="40979" rIns="81961" bIns="40979" numCol="1" anchor="t" anchorCtr="0" compatLnSpc="1">
            <a:prstTxWarp prst="textNoShape">
              <a:avLst/>
            </a:prstTxWarp>
          </a:bodyPr>
          <a:lstStyle/>
          <a:p>
            <a:pPr defTabSz="684239"/>
            <a:endParaRPr lang="ru-RU" sz="1600">
              <a:solidFill>
                <a:prstClr val="black"/>
              </a:solidFill>
            </a:endParaRPr>
          </a:p>
        </p:txBody>
      </p:sp>
      <p:sp>
        <p:nvSpPr>
          <p:cNvPr id="44" name="AutoShape 4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630080" y="7951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1" tIns="40979" rIns="81961" bIns="40979" numCol="1" anchor="t" anchorCtr="0" compatLnSpc="1">
            <a:prstTxWarp prst="textNoShape">
              <a:avLst/>
            </a:prstTxWarp>
          </a:bodyPr>
          <a:lstStyle/>
          <a:p>
            <a:pPr defTabSz="684239"/>
            <a:endParaRPr lang="ru-RU" sz="1600">
              <a:solidFill>
                <a:prstClr val="black"/>
              </a:solidFill>
            </a:endParaRPr>
          </a:p>
        </p:txBody>
      </p:sp>
      <p:pic>
        <p:nvPicPr>
          <p:cNvPr id="2050" name="Picture 2" descr="При КФУ будет создан научный центр мирового уровня по освоению жидких  углеводородов | Медиа портал - Казанский (Приволжский) Федеральный  Университет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3"/>
          <a:stretch/>
        </p:blipFill>
        <p:spPr bwMode="auto">
          <a:xfrm>
            <a:off x="3157368" y="712942"/>
            <a:ext cx="2889148" cy="176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рганизации: Казанский государственный финансово-экономический институт,  Росс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5" y="680671"/>
            <a:ext cx="1664752" cy="132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Студенты ИНЭКА собирают подписи под письмом к президенту РФ с просьбой  отменить присоединение к КФУ — Татцентр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defTabSz="914378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8" descr="Студенты ИНЭКА собирают подписи под письмом к президенту РФ с просьбой  отменить присоединение к КФУ — Татцентр.ру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defTabSz="914378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8" name="Picture 10" descr="Приволжский кластерный университет «Автомобилестроение» | ИНЭКА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4"/>
          <a:stretch/>
        </p:blipFill>
        <p:spPr bwMode="auto">
          <a:xfrm>
            <a:off x="7359835" y="624609"/>
            <a:ext cx="1620091" cy="138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7" descr="АГМУ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70" y="3581704"/>
            <a:ext cx="1532588" cy="1128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Штриховая стрелка вправо 61"/>
          <p:cNvSpPr/>
          <p:nvPr/>
        </p:nvSpPr>
        <p:spPr>
          <a:xfrm rot="13335511">
            <a:off x="5116770" y="2960134"/>
            <a:ext cx="969652" cy="38017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 rot="2454963">
            <a:off x="5326570" y="3103916"/>
            <a:ext cx="592846" cy="25591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2010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19831" y="4745742"/>
            <a:ext cx="1736844" cy="236614"/>
          </a:xfrm>
          <a:prstGeom prst="rect">
            <a:avLst/>
          </a:prstGeom>
          <a:noFill/>
        </p:spPr>
        <p:txBody>
          <a:bodyPr wrap="square" lIns="81926" tIns="40962" rIns="81926" bIns="40962" rtlCol="0">
            <a:spAutoFit/>
          </a:bodyPr>
          <a:lstStyle/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Академия госслужбы РТ</a:t>
            </a:r>
          </a:p>
        </p:txBody>
      </p:sp>
      <p:pic>
        <p:nvPicPr>
          <p:cNvPr id="33" name="Picture 2"/>
          <p:cNvPicPr/>
          <p:nvPr/>
        </p:nvPicPr>
        <p:blipFill>
          <a:blip r:embed="rId8"/>
          <a:stretch/>
        </p:blipFill>
        <p:spPr>
          <a:xfrm>
            <a:off x="114245" y="31461"/>
            <a:ext cx="515880" cy="503640"/>
          </a:xfrm>
          <a:prstGeom prst="rect">
            <a:avLst/>
          </a:prstGeom>
          <a:ln>
            <a:noFill/>
          </a:ln>
        </p:spPr>
      </p:pic>
      <p:pic>
        <p:nvPicPr>
          <p:cNvPr id="1026" name="Picture 2" descr="Пополнение в семье alma mat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276" y="2681903"/>
            <a:ext cx="1705245" cy="114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атарский государственный гуманитарно-педагогический университет, ВУЗ, ул.  Татарстан, 2, Вахитовский район, Казань, Россия — Яндекс.Карты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48" y="2524255"/>
            <a:ext cx="1620973" cy="12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86" y="3840621"/>
            <a:ext cx="1820925" cy="55399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78"/>
            <a:r>
              <a:rPr lang="ru-RU" sz="1000" dirty="0">
                <a:solidFill>
                  <a:prstClr val="black"/>
                </a:solidFill>
              </a:rPr>
              <a:t>Татарский государственный гуманитарно-педагогический университет</a:t>
            </a:r>
          </a:p>
        </p:txBody>
      </p:sp>
      <p:pic>
        <p:nvPicPr>
          <p:cNvPr id="1030" name="Picture 6" descr="Елабужский государственный педагогический университет. ЕГПУ: факультеты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7"/>
          <a:stretch/>
        </p:blipFill>
        <p:spPr bwMode="auto">
          <a:xfrm>
            <a:off x="2129517" y="3599744"/>
            <a:ext cx="1565700" cy="11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Штриховая стрелка вправо 40"/>
          <p:cNvSpPr/>
          <p:nvPr/>
        </p:nvSpPr>
        <p:spPr>
          <a:xfrm rot="19172885">
            <a:off x="2939446" y="2960437"/>
            <a:ext cx="1002895" cy="39163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926" tIns="40962" rIns="81926" bIns="40962" rtlCol="0" anchor="ctr"/>
          <a:lstStyle/>
          <a:p>
            <a:pPr algn="ctr" defTabSz="81905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19354468">
            <a:off x="2959457" y="3108593"/>
            <a:ext cx="733489" cy="2559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2012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33109" y="4722478"/>
            <a:ext cx="1909523" cy="40011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78" fontAlgn="base"/>
            <a:r>
              <a:rPr lang="ru-RU" sz="1000" dirty="0" err="1">
                <a:solidFill>
                  <a:prstClr val="black"/>
                </a:solidFill>
              </a:rPr>
              <a:t>Елабужский</a:t>
            </a:r>
            <a:r>
              <a:rPr lang="ru-RU" sz="1000" dirty="0">
                <a:solidFill>
                  <a:prstClr val="black"/>
                </a:solidFill>
              </a:rPr>
              <a:t> государственный педагогический университет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74" y="3860751"/>
            <a:ext cx="1433505" cy="544391"/>
          </a:xfrm>
          <a:prstGeom prst="rect">
            <a:avLst/>
          </a:prstGeom>
          <a:noFill/>
        </p:spPr>
        <p:txBody>
          <a:bodyPr wrap="square" lIns="81926" tIns="40962" rIns="81926" bIns="40962" rtlCol="0">
            <a:spAutoFit/>
          </a:bodyPr>
          <a:lstStyle/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Казанский филиал</a:t>
            </a:r>
          </a:p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РЭУ им. </a:t>
            </a:r>
          </a:p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Г.В. Плеханова</a:t>
            </a:r>
          </a:p>
        </p:txBody>
      </p:sp>
      <p:sp>
        <p:nvSpPr>
          <p:cNvPr id="46" name="Штриховая стрелка вправо 45"/>
          <p:cNvSpPr/>
          <p:nvPr/>
        </p:nvSpPr>
        <p:spPr>
          <a:xfrm rot="12449218">
            <a:off x="6070109" y="2615590"/>
            <a:ext cx="1136401" cy="38017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 rot="1820488">
            <a:off x="6331761" y="2677718"/>
            <a:ext cx="592846" cy="25591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2015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51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93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Штриховая стрелка вправо 32"/>
          <p:cNvSpPr/>
          <p:nvPr/>
        </p:nvSpPr>
        <p:spPr>
          <a:xfrm rot="1600300">
            <a:off x="2256609" y="990637"/>
            <a:ext cx="1163264" cy="36256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r>
              <a:rPr lang="ru-RU" sz="1100" b="1" dirty="0">
                <a:solidFill>
                  <a:prstClr val="black"/>
                </a:solidFill>
              </a:rPr>
              <a:t>2016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7114" y="4707860"/>
            <a:ext cx="2314569" cy="452090"/>
          </a:xfrm>
          <a:prstGeom prst="rect">
            <a:avLst/>
          </a:prstGeom>
          <a:noFill/>
        </p:spPr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200" dirty="0">
                <a:solidFill>
                  <a:prstClr val="black"/>
                </a:solidFill>
                <a:cs typeface="Arial" panose="020B0604020202020204" pitchFamily="34" charset="0"/>
              </a:rPr>
              <a:t>Комплекс медицинских учреждений</a:t>
            </a:r>
          </a:p>
        </p:txBody>
      </p:sp>
      <p:sp>
        <p:nvSpPr>
          <p:cNvPr id="43" name="AutoShape 2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92920" y="-144463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1" tIns="40979" rIns="81961" bIns="40979" numCol="1" anchor="t" anchorCtr="0" compatLnSpc="1">
            <a:prstTxWarp prst="textNoShape">
              <a:avLst/>
            </a:prstTxWarp>
          </a:bodyPr>
          <a:lstStyle/>
          <a:p>
            <a:pPr defTabSz="684239"/>
            <a:endParaRPr lang="ru-RU" sz="1600">
              <a:solidFill>
                <a:prstClr val="black"/>
              </a:solidFill>
            </a:endParaRPr>
          </a:p>
        </p:txBody>
      </p:sp>
      <p:sp>
        <p:nvSpPr>
          <p:cNvPr id="44" name="AutoShape 4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630080" y="7951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1" tIns="40979" rIns="81961" bIns="40979" numCol="1" anchor="t" anchorCtr="0" compatLnSpc="1">
            <a:prstTxWarp prst="textNoShape">
              <a:avLst/>
            </a:prstTxWarp>
          </a:bodyPr>
          <a:lstStyle/>
          <a:p>
            <a:pPr defTabSz="684239"/>
            <a:endParaRPr lang="ru-RU" sz="1600">
              <a:solidFill>
                <a:prstClr val="black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14345" y="3367512"/>
            <a:ext cx="2825112" cy="267400"/>
          </a:xfrm>
          <a:prstGeom prst="rect">
            <a:avLst/>
          </a:prstGeom>
          <a:noFill/>
        </p:spPr>
        <p:txBody>
          <a:bodyPr wrap="square" lIns="81926" tIns="40962" rIns="81926" bIns="40962">
            <a:spAutoFit/>
          </a:bodyPr>
          <a:lstStyle/>
          <a:p>
            <a:pPr algn="ctr" defTabSz="819056">
              <a:defRPr/>
            </a:pPr>
            <a:r>
              <a:rPr lang="ru-RU" sz="1200" b="1" dirty="0">
                <a:solidFill>
                  <a:srgbClr val="1F497D">
                    <a:lumMod val="50000"/>
                  </a:srgbClr>
                </a:solidFill>
              </a:rPr>
              <a:t>Казанский федеральный университет</a:t>
            </a:r>
          </a:p>
        </p:txBody>
      </p:sp>
      <p:pic>
        <p:nvPicPr>
          <p:cNvPr id="61" name="Picture 2" descr="При КФУ будет создан научный центр мирового уровня по освоению жидких  углеводородов | Медиа портал - Казанский (Приволжский) Федеральный  Университет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3"/>
          <a:stretch/>
        </p:blipFill>
        <p:spPr bwMode="auto">
          <a:xfrm>
            <a:off x="3464802" y="1571032"/>
            <a:ext cx="2835390" cy="179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ликлиника по ул. Вишневского, 2 | ПКБ КАЗАНЬ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" r="6757" b="37414"/>
          <a:stretch/>
        </p:blipFill>
        <p:spPr bwMode="auto">
          <a:xfrm>
            <a:off x="146978" y="667914"/>
            <a:ext cx="2052349" cy="109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Университетская клиника Казань, КФУ, Чехова, 1а к B, Казань — 2ГИС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0"/>
          <a:stretch/>
        </p:blipFill>
        <p:spPr bwMode="auto">
          <a:xfrm>
            <a:off x="126599" y="1953105"/>
            <a:ext cx="2052349" cy="122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Штриховая стрелка вправо 26"/>
          <p:cNvSpPr/>
          <p:nvPr/>
        </p:nvSpPr>
        <p:spPr>
          <a:xfrm>
            <a:off x="2282728" y="2466133"/>
            <a:ext cx="1045577" cy="36256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r>
              <a:rPr lang="ru-RU" sz="1100" b="1" dirty="0">
                <a:solidFill>
                  <a:prstClr val="black"/>
                </a:solidFill>
              </a:rPr>
              <a:t>2016</a:t>
            </a:r>
          </a:p>
        </p:txBody>
      </p:sp>
      <p:pic>
        <p:nvPicPr>
          <p:cNvPr id="2056" name="Picture 8" descr="Университетская клиника Казань, КФУ, Волкова, 18, Казань — 2ГИС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9"/>
          <a:stretch/>
        </p:blipFill>
        <p:spPr bwMode="auto">
          <a:xfrm>
            <a:off x="151828" y="3467816"/>
            <a:ext cx="2075967" cy="118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Штриховая стрелка вправо 22"/>
          <p:cNvSpPr/>
          <p:nvPr/>
        </p:nvSpPr>
        <p:spPr>
          <a:xfrm rot="19929554">
            <a:off x="2333744" y="3538200"/>
            <a:ext cx="1163264" cy="362564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81926" tIns="40962" rIns="81926" bIns="40962" rtlCol="0" anchor="ctr"/>
          <a:lstStyle/>
          <a:p>
            <a:pPr algn="ctr" defTabSz="819056"/>
            <a:r>
              <a:rPr lang="ru-RU" sz="1100" b="1" dirty="0">
                <a:solidFill>
                  <a:prstClr val="black"/>
                </a:solidFill>
              </a:rPr>
              <a:t>2016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99484" y="1776061"/>
            <a:ext cx="764974" cy="255896"/>
          </a:xfrm>
          <a:prstGeom prst="rect">
            <a:avLst/>
          </a:prstGeom>
        </p:spPr>
        <p:txBody>
          <a:bodyPr wrap="square" lIns="81926" tIns="40962" rIns="81926" bIns="40962">
            <a:spAutoFit/>
          </a:bodyPr>
          <a:lstStyle/>
          <a:p>
            <a:pPr defTabSz="819056"/>
            <a:r>
              <a:rPr lang="en-US" sz="1100" dirty="0">
                <a:solidFill>
                  <a:prstClr val="black"/>
                </a:solidFill>
                <a:cs typeface="Arial" panose="020B0604020202020204" pitchFamily="34" charset="0"/>
              </a:rPr>
              <a:t>IT-</a:t>
            </a:r>
            <a:r>
              <a:rPr lang="ru-RU" sz="1100" dirty="0">
                <a:solidFill>
                  <a:prstClr val="black"/>
                </a:solidFill>
                <a:cs typeface="Arial" panose="020B0604020202020204" pitchFamily="34" charset="0"/>
              </a:rPr>
              <a:t>лицей</a:t>
            </a:r>
          </a:p>
        </p:txBody>
      </p:sp>
      <p:pic>
        <p:nvPicPr>
          <p:cNvPr id="25" name="Picture 2" descr="IT-лицей КФУ - Казанский (Приволжский) федеральный университет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"/>
          <a:stretch/>
        </p:blipFill>
        <p:spPr bwMode="auto">
          <a:xfrm>
            <a:off x="7291759" y="642123"/>
            <a:ext cx="1670969" cy="114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Штриховая стрелка вправо 29"/>
          <p:cNvSpPr/>
          <p:nvPr/>
        </p:nvSpPr>
        <p:spPr>
          <a:xfrm rot="12797221">
            <a:off x="6267476" y="3343765"/>
            <a:ext cx="831139" cy="39163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926" tIns="40962" rIns="81926" bIns="40962" rtlCol="0" anchor="ctr"/>
          <a:lstStyle/>
          <a:p>
            <a:pPr algn="ctr" defTabSz="819056"/>
            <a:r>
              <a:rPr lang="ru-RU" sz="1600" dirty="0">
                <a:solidFill>
                  <a:prstClr val="black"/>
                </a:solidFill>
              </a:rPr>
              <a:t>      </a:t>
            </a:r>
          </a:p>
        </p:txBody>
      </p:sp>
      <p:sp>
        <p:nvSpPr>
          <p:cNvPr id="31" name="Штриховая стрелка вправо 30"/>
          <p:cNvSpPr/>
          <p:nvPr/>
        </p:nvSpPr>
        <p:spPr>
          <a:xfrm rot="8573991">
            <a:off x="6051452" y="1007403"/>
            <a:ext cx="831139" cy="39163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926" tIns="40962" rIns="81926" bIns="40962" rtlCol="0" anchor="ctr"/>
          <a:lstStyle/>
          <a:p>
            <a:pPr algn="ctr" defTabSz="819056"/>
            <a:r>
              <a:rPr lang="ru-RU" sz="1600" dirty="0">
                <a:solidFill>
                  <a:prstClr val="black"/>
                </a:solidFill>
              </a:rPr>
              <a:t>      </a:t>
            </a:r>
          </a:p>
        </p:txBody>
      </p:sp>
      <p:sp>
        <p:nvSpPr>
          <p:cNvPr id="32" name="TextBox 31"/>
          <p:cNvSpPr txBox="1"/>
          <p:nvPr/>
        </p:nvSpPr>
        <p:spPr>
          <a:xfrm rot="2008144">
            <a:off x="6529610" y="3475080"/>
            <a:ext cx="465882" cy="2520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2020           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26363" y="4679982"/>
            <a:ext cx="2097208" cy="4385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386" tIns="45693" rIns="91386" bIns="45693">
            <a:spAutoFit/>
          </a:bodyPr>
          <a:lstStyle/>
          <a:p>
            <a:pPr algn="ctr" defTabSz="457142"/>
            <a:r>
              <a:rPr lang="ru-RU" sz="1100" dirty="0">
                <a:solidFill>
                  <a:prstClr val="black"/>
                </a:solidFill>
                <a:cs typeface="Arial" pitchFamily="34" charset="0"/>
              </a:rPr>
              <a:t>Школа «Университетская» </a:t>
            </a:r>
          </a:p>
          <a:p>
            <a:pPr algn="ctr" defTabSz="457142"/>
            <a:r>
              <a:rPr lang="ru-RU" sz="1100" dirty="0">
                <a:solidFill>
                  <a:prstClr val="black"/>
                </a:solidFill>
                <a:cs typeface="Arial" pitchFamily="34" charset="0"/>
              </a:rPr>
              <a:t>г. Елабуга</a:t>
            </a:r>
          </a:p>
        </p:txBody>
      </p:sp>
      <p:pic>
        <p:nvPicPr>
          <p:cNvPr id="36" name="Picture 6" descr="Университетская школа\Елабужский институт КФУ - Казанский (Приволжский)  федеральный университет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4"/>
          <a:stretch/>
        </p:blipFill>
        <p:spPr bwMode="auto">
          <a:xfrm>
            <a:off x="7273374" y="3594965"/>
            <a:ext cx="1707737" cy="111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 rot="19324629">
            <a:off x="6180902" y="1002858"/>
            <a:ext cx="712212" cy="2559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100" b="1" dirty="0">
                <a:solidFill>
                  <a:prstClr val="black"/>
                </a:solidFill>
              </a:rPr>
              <a:t>2012           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458975" y="3110663"/>
            <a:ext cx="1399540" cy="390549"/>
          </a:xfrm>
          <a:prstGeom prst="rect">
            <a:avLst/>
          </a:prstGeom>
        </p:spPr>
        <p:txBody>
          <a:bodyPr wrap="square" lIns="81926" tIns="40962" rIns="81926" bIns="40962">
            <a:spAutoFit/>
          </a:bodyPr>
          <a:lstStyle/>
          <a:p>
            <a:pPr algn="ctr" defTabSz="819056"/>
            <a:r>
              <a:rPr lang="ru-RU" sz="1000" dirty="0">
                <a:solidFill>
                  <a:prstClr val="black"/>
                </a:solidFill>
                <a:cs typeface="Arial" panose="020B0604020202020204" pitchFamily="34" charset="0"/>
              </a:rPr>
              <a:t>Лицей имени </a:t>
            </a:r>
            <a:r>
              <a:rPr lang="ru-RU" sz="1000" dirty="0" err="1">
                <a:solidFill>
                  <a:prstClr val="black"/>
                </a:solidFill>
                <a:cs typeface="Arial" panose="020B0604020202020204" pitchFamily="34" charset="0"/>
              </a:rPr>
              <a:t>Н.И.Лобачевского</a:t>
            </a:r>
            <a:endParaRPr lang="ru-RU" sz="10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39" name="Picture 4" descr="В Лицее имени Н.И. Лобачевского КФУ прозвенел последний звонок | Медиа  портал - Казанский (Приволжский) Федеральный Университет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8" y="2002026"/>
            <a:ext cx="1707736" cy="106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Штриховая стрелка вправо 40"/>
          <p:cNvSpPr/>
          <p:nvPr/>
        </p:nvSpPr>
        <p:spPr>
          <a:xfrm rot="10800000">
            <a:off x="6364638" y="2270316"/>
            <a:ext cx="831139" cy="391639"/>
          </a:xfrm>
          <a:prstGeom prst="strip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926" tIns="40962" rIns="81926" bIns="40962" rtlCol="0" anchor="ctr"/>
          <a:lstStyle/>
          <a:p>
            <a:pPr algn="ctr" defTabSz="819056"/>
            <a:r>
              <a:rPr lang="ru-RU" sz="1600" dirty="0">
                <a:solidFill>
                  <a:prstClr val="black"/>
                </a:solidFill>
              </a:rPr>
              <a:t>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83045" y="2338169"/>
            <a:ext cx="433794" cy="2520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81958" tIns="40979" rIns="81958" bIns="40979" rtlCol="0">
            <a:spAutoFit/>
          </a:bodyPr>
          <a:lstStyle/>
          <a:p>
            <a:pPr algn="ctr" defTabSz="684239"/>
            <a:r>
              <a:rPr lang="ru-RU" sz="1000" b="1" dirty="0">
                <a:solidFill>
                  <a:prstClr val="black"/>
                </a:solidFill>
              </a:rPr>
              <a:t>2013 </a:t>
            </a:r>
            <a:r>
              <a:rPr lang="ru-RU" sz="1100" b="1" dirty="0">
                <a:solidFill>
                  <a:prstClr val="black"/>
                </a:solidFill>
              </a:rPr>
              <a:t>          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740352" y="118437"/>
            <a:ext cx="503648" cy="346220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378">
              <a:defRPr/>
            </a:pPr>
            <a:r>
              <a:rPr lang="ru-RU" sz="800" b="0" dirty="0">
                <a:solidFill>
                  <a:prstClr val="white"/>
                </a:solidFill>
                <a:latin typeface="PT Sans" panose="020B0503020203020204" pitchFamily="34" charset="-52"/>
              </a:rPr>
              <a:t>3</a:t>
            </a:r>
            <a:r>
              <a:rPr lang="en-US" sz="800" b="0" dirty="0" smtClean="0">
                <a:solidFill>
                  <a:prstClr val="white"/>
                </a:solidFill>
                <a:latin typeface="PT Sans" panose="020B0503020203020204" pitchFamily="34" charset="-52"/>
              </a:rPr>
              <a:t>4</a:t>
            </a:r>
            <a:endParaRPr lang="ru-RU" sz="800" b="0" dirty="0">
              <a:solidFill>
                <a:prstClr val="white"/>
              </a:solidFill>
              <a:latin typeface="PT Sans" panose="020B0503020203020204" pitchFamily="34" charset="-52"/>
            </a:endParaRPr>
          </a:p>
          <a:p>
            <a:pPr defTabSz="914378">
              <a:defRPr/>
            </a:pPr>
            <a:r>
              <a:rPr lang="ru-RU" sz="800" b="0" kern="0" dirty="0">
                <a:solidFill>
                  <a:prstClr val="white"/>
                </a:solidFill>
                <a:latin typeface="PT Sans" panose="020B0503020203020204" pitchFamily="34" charset="-52"/>
              </a:rPr>
              <a:t>1</a:t>
            </a:r>
            <a:r>
              <a:rPr lang="en-US" sz="800" b="0" kern="0" dirty="0">
                <a:solidFill>
                  <a:prstClr val="white"/>
                </a:solidFill>
                <a:latin typeface="PT Sans" panose="020B0503020203020204" pitchFamily="34" charset="-52"/>
              </a:rPr>
              <a:t>0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6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AutoShape 2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92920" y="-144463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9" tIns="40983" rIns="81969" bIns="40983" numCol="1" anchor="t" anchorCtr="0" compatLnSpc="1">
            <a:prstTxWarp prst="textNoShape">
              <a:avLst/>
            </a:prstTxWarp>
          </a:bodyPr>
          <a:lstStyle/>
          <a:p>
            <a:pPr defTabSz="684307"/>
            <a:endParaRPr lang="ru-RU" sz="1600"/>
          </a:p>
        </p:txBody>
      </p:sp>
      <p:sp>
        <p:nvSpPr>
          <p:cNvPr id="44" name="AutoShape 4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630080" y="7951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9" tIns="40983" rIns="81969" bIns="40983" numCol="1" anchor="t" anchorCtr="0" compatLnSpc="1">
            <a:prstTxWarp prst="textNoShape">
              <a:avLst/>
            </a:prstTxWarp>
          </a:bodyPr>
          <a:lstStyle/>
          <a:p>
            <a:pPr defTabSz="684307"/>
            <a:endParaRPr lang="ru-RU" sz="1600"/>
          </a:p>
        </p:txBody>
      </p:sp>
      <p:sp>
        <p:nvSpPr>
          <p:cNvPr id="46" name="AutoShape 8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904400" y="312790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9" tIns="40983" rIns="81969" bIns="40983" numCol="1" anchor="t" anchorCtr="0" compatLnSpc="1">
            <a:prstTxWarp prst="textNoShape">
              <a:avLst/>
            </a:prstTxWarp>
          </a:bodyPr>
          <a:lstStyle/>
          <a:p>
            <a:pPr defTabSz="684307"/>
            <a:endParaRPr lang="ru-RU" sz="1600"/>
          </a:p>
        </p:txBody>
      </p:sp>
      <p:sp>
        <p:nvSpPr>
          <p:cNvPr id="2" name="Прямоугольник 1"/>
          <p:cNvSpPr/>
          <p:nvPr/>
        </p:nvSpPr>
        <p:spPr>
          <a:xfrm>
            <a:off x="65977" y="1016175"/>
            <a:ext cx="2965601" cy="2369880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marL="414980" indent="-341051" defTabSz="909734" fontAlgn="base">
              <a:spcBef>
                <a:spcPct val="0"/>
              </a:spcBef>
              <a:spcAft>
                <a:spcPts val="1200"/>
              </a:spcAft>
              <a:buSzPct val="100000"/>
              <a:buFont typeface="Wingdings" pitchFamily="2" charset="2"/>
              <a:buChar char="q"/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Институт фундаментальной медицины и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биологии</a:t>
            </a:r>
          </a:p>
          <a:p>
            <a:pPr marL="414980" indent="-341051" defTabSz="909734" fontAlgn="base">
              <a:spcBef>
                <a:spcPct val="0"/>
              </a:spcBef>
              <a:spcAft>
                <a:spcPts val="1200"/>
              </a:spcAft>
              <a:buSzPct val="100000"/>
              <a:buFont typeface="Wingdings" pitchFamily="2" charset="2"/>
              <a:buChar char="q"/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Институт экологии и природопользования</a:t>
            </a:r>
          </a:p>
          <a:p>
            <a:pPr marL="414980" indent="-341051" defTabSz="909734" fontAlgn="base">
              <a:spcBef>
                <a:spcPct val="0"/>
              </a:spcBef>
              <a:spcAft>
                <a:spcPts val="1200"/>
              </a:spcAft>
              <a:buSzPct val="100000"/>
              <a:buFont typeface="Wingdings" pitchFamily="2" charset="2"/>
              <a:buChar char="q"/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Институт геологии и нефтегазовых технологий</a:t>
            </a:r>
          </a:p>
          <a:p>
            <a:pPr marL="414980" indent="-341051" defTabSz="909734" fontAlgn="base">
              <a:spcBef>
                <a:spcPct val="0"/>
              </a:spcBef>
              <a:spcAft>
                <a:spcPts val="1200"/>
              </a:spcAft>
              <a:buSzPct val="100000"/>
              <a:buFont typeface="Wingdings" pitchFamily="2" charset="2"/>
              <a:buChar char="q"/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Химический институт имени  А.М. Бутлерова</a:t>
            </a:r>
          </a:p>
          <a:p>
            <a:pPr marL="414980" indent="-341051" defTabSz="909734" fontAlgn="base">
              <a:spcBef>
                <a:spcPct val="0"/>
              </a:spcBef>
              <a:spcAft>
                <a:spcPts val="1200"/>
              </a:spcAft>
              <a:buSzPct val="100000"/>
              <a:buFont typeface="Wingdings" pitchFamily="2" charset="2"/>
              <a:buChar char="q"/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Университетская клиника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81722" y="973952"/>
            <a:ext cx="2808312" cy="2554545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defTabSz="914378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Институт математики и механики </a:t>
            </a:r>
            <a:r>
              <a:rPr lang="en-US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ru-RU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имени Н.И. Лобачевского</a:t>
            </a:r>
          </a:p>
          <a:p>
            <a:pPr defTabSz="914378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Институт физики</a:t>
            </a:r>
          </a:p>
          <a:p>
            <a:pPr defTabSz="914378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Институт вычислительной математики и информационных технологий</a:t>
            </a:r>
          </a:p>
          <a:p>
            <a:pPr defTabSz="914378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Институт информационных технологий и интеллектуальных систем</a:t>
            </a:r>
          </a:p>
          <a:p>
            <a:pPr defTabSz="914378" fontAlgn="base"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Инженерный институт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12161" y="1022273"/>
            <a:ext cx="3096343" cy="4379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Институт международных отношений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Юридический факультет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Институт филологии и межкультурной коммуникации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Институт социально-философских наук и массовых коммуникаций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Институт психологии и образования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Институт управления, экономики и финансов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Институт дизайна и пространственных искусств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Высшая школа государственного и муниципального управления</a:t>
            </a:r>
          </a:p>
          <a:p>
            <a:pPr indent="-171446"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Высшая школа бизнеса 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Центр переподготовки учителей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 Подготовительный факультет  для иностранных учащихся</a:t>
            </a:r>
          </a:p>
          <a:p>
            <a:pPr defTabSz="914378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q"/>
            </a:pPr>
            <a:endParaRPr lang="ru-RU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" name="Прямоугольник 2047"/>
          <p:cNvSpPr/>
          <p:nvPr/>
        </p:nvSpPr>
        <p:spPr>
          <a:xfrm>
            <a:off x="137268" y="3752479"/>
            <a:ext cx="2703391" cy="969470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defTabSz="914378" fontAlgn="base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г. Набережные Челны  </a:t>
            </a:r>
            <a:endParaRPr lang="en-US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591" defTabSz="914378" fontAlgn="base">
              <a:spcBef>
                <a:spcPct val="0"/>
              </a:spcBef>
            </a:pPr>
            <a:r>
              <a:rPr lang="ru-RU" altLang="ru-RU" sz="1100" dirty="0">
                <a:latin typeface="Arial" panose="020B0604020202020204" pitchFamily="34" charset="0"/>
                <a:cs typeface="Arial" panose="020B0604020202020204" pitchFamily="34" charset="0"/>
              </a:rPr>
              <a:t>(профиль: инженерно-технический)</a:t>
            </a:r>
            <a:endParaRPr lang="en-US" alt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591" defTabSz="914378" fontAlgn="base">
              <a:spcBef>
                <a:spcPct val="0"/>
              </a:spcBef>
            </a:pPr>
            <a:endParaRPr lang="ru-RU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378" fontAlgn="base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г. Елабуга </a:t>
            </a:r>
            <a:endParaRPr lang="en-US" alt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591" defTabSz="914378" fontAlgn="base">
              <a:spcBef>
                <a:spcPct val="0"/>
              </a:spcBef>
            </a:pPr>
            <a:r>
              <a:rPr lang="ru-RU" altLang="ru-RU" sz="1000" dirty="0">
                <a:latin typeface="Arial" panose="020B0604020202020204" pitchFamily="34" charset="0"/>
                <a:cs typeface="Arial" panose="020B0604020202020204" pitchFamily="34" charset="0"/>
              </a:rPr>
              <a:t>(профиль: гуманитарно-педагогический</a:t>
            </a:r>
            <a:endParaRPr lang="ru-RU" sz="1000" dirty="0"/>
          </a:p>
        </p:txBody>
      </p:sp>
      <p:sp>
        <p:nvSpPr>
          <p:cNvPr id="2049" name="Прямоугольник 2048"/>
          <p:cNvSpPr/>
          <p:nvPr/>
        </p:nvSpPr>
        <p:spPr>
          <a:xfrm>
            <a:off x="2781723" y="3846408"/>
            <a:ext cx="3230438" cy="1246466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marL="171394" indent="-171394" defTabSz="914378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altLang="ru-RU" sz="1100" dirty="0">
                <a:latin typeface="Arial" pitchFamily="34" charset="0"/>
                <a:cs typeface="Arial" panose="020B0604020202020204" pitchFamily="34" charset="0"/>
              </a:rPr>
              <a:t>Лицей им. Н.И. Лобачевского</a:t>
            </a:r>
          </a:p>
          <a:p>
            <a:pPr marL="171394" indent="-171394" defTabSz="914378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altLang="ru-RU" sz="1100" dirty="0">
                <a:latin typeface="Arial" pitchFamily="34" charset="0"/>
                <a:cs typeface="Arial" panose="020B0604020202020204" pitchFamily="34" charset="0"/>
              </a:rPr>
              <a:t>IT</a:t>
            </a:r>
            <a:r>
              <a:rPr lang="ru-RU" altLang="ru-RU" sz="1100" dirty="0">
                <a:latin typeface="Arial" pitchFamily="34" charset="0"/>
                <a:cs typeface="Arial" panose="020B0604020202020204" pitchFamily="34" charset="0"/>
              </a:rPr>
              <a:t> Лицей-интернат</a:t>
            </a:r>
          </a:p>
          <a:p>
            <a:pPr marL="171394" indent="-171394" defTabSz="914378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altLang="ru-RU" sz="1100" dirty="0">
                <a:latin typeface="Arial" pitchFamily="34" charset="0"/>
                <a:cs typeface="Arial" panose="020B0604020202020204" pitchFamily="34" charset="0"/>
              </a:rPr>
              <a:t>СОШ «Университетская» в г. Елабуга</a:t>
            </a:r>
          </a:p>
          <a:p>
            <a:pPr marL="171394" indent="-171394" defTabSz="914378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ru-RU" altLang="ru-RU" sz="1100" dirty="0">
                <a:latin typeface="Arial" pitchFamily="34" charset="0"/>
                <a:cs typeface="Arial" panose="020B0604020202020204" pitchFamily="34" charset="0"/>
              </a:rPr>
              <a:t>Детский сад для детей с РАС «Мы вместе»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6629" y="627534"/>
            <a:ext cx="2664296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914378"/>
            <a:r>
              <a:rPr lang="ru-RU" sz="1600" b="1" dirty="0"/>
              <a:t>Естественно-научный блок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40658" y="627534"/>
            <a:ext cx="2870398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914378"/>
            <a:r>
              <a:rPr lang="ru-RU" sz="1600" b="1" dirty="0"/>
              <a:t>Физико-математический блок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38557" y="617592"/>
            <a:ext cx="2221876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914378"/>
            <a:r>
              <a:rPr lang="ru-RU" sz="1600" b="1" dirty="0"/>
              <a:t>Гуманитарный блок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6768" y="3507854"/>
            <a:ext cx="1749584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8"/>
            <a:r>
              <a:rPr lang="ru-RU" sz="1600" b="1" dirty="0"/>
              <a:t>Филиалы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72986" y="3528498"/>
            <a:ext cx="3805743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914378"/>
            <a:r>
              <a:rPr lang="ru-RU" sz="1600" b="1" dirty="0"/>
              <a:t>Школьные, дошкольные учреждения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25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34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5526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Татарстан – один из наиболее развитых в экономическом отношении регионов России. Республика расположена в центре крупного индустриального района Российской Федерации, на пересечении важнейших магистралей, соединяющих восток и запад, север и юг </a:t>
            </a:r>
            <a:r>
              <a:rPr lang="ru-RU" dirty="0" smtClean="0"/>
              <a:t>страны.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92190"/>
            <a:ext cx="3801176" cy="22322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1968" y="4227934"/>
            <a:ext cx="2376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Республика Татарстан на карте Российской Федерации</a:t>
            </a:r>
            <a:endParaRPr lang="ru-RU" sz="11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2058972"/>
              </p:ext>
            </p:extLst>
          </p:nvPr>
        </p:nvGraphicFramePr>
        <p:xfrm>
          <a:off x="4211960" y="1563637"/>
          <a:ext cx="4572040" cy="3095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60760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Республика Татарстан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23528" y="452533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5948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906413" y="544256"/>
            <a:ext cx="740664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934" tIns="40966" rIns="81934" bIns="40966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9140">
              <a:spcBef>
                <a:spcPct val="0"/>
              </a:spcBef>
              <a:buFont typeface="Arial" pitchFamily="34" charset="0"/>
              <a:buNone/>
            </a:pPr>
            <a:endParaRPr lang="en-US" altLang="ru-RU" sz="2900" b="1">
              <a:latin typeface="Minion Pro"/>
              <a:cs typeface="Arial" pitchFamily="34" charset="0"/>
            </a:endParaRPr>
          </a:p>
        </p:txBody>
      </p:sp>
      <p:sp>
        <p:nvSpPr>
          <p:cNvPr id="44" name="AutoShape 4" descr="https://apf.mail.ru/cgi-bin/readmsg?id=14816255960000000270;0;5&amp;af_preview=1&amp;exif=1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630080" y="7951"/>
            <a:ext cx="27432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1969" tIns="40983" rIns="81969" bIns="40983" numCol="1" anchor="t" anchorCtr="0" compatLnSpc="1">
            <a:prstTxWarp prst="textNoShape">
              <a:avLst/>
            </a:prstTxWarp>
          </a:bodyPr>
          <a:lstStyle/>
          <a:p>
            <a:pPr defTabSz="684307"/>
            <a:endParaRPr lang="ru-RU" sz="1600"/>
          </a:p>
        </p:txBody>
      </p:sp>
      <p:sp>
        <p:nvSpPr>
          <p:cNvPr id="14" name="Прямоугольник с одним вырезанным углом 13"/>
          <p:cNvSpPr/>
          <p:nvPr/>
        </p:nvSpPr>
        <p:spPr>
          <a:xfrm>
            <a:off x="353303" y="1851671"/>
            <a:ext cx="3528393" cy="732003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ctr"/>
          <a:lstStyle/>
          <a:p>
            <a:pPr algn="ctr" defTabSz="910002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 11 000 иностранных обучающихся из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страны</a:t>
            </a: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340965" y="771550"/>
            <a:ext cx="8126892" cy="848238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t"/>
          <a:lstStyle/>
          <a:p>
            <a:pPr algn="ctr" defTabSz="910002">
              <a:defRPr/>
            </a:pP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Порядка 50 000 обучающихся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372573" y="2787775"/>
            <a:ext cx="3489869" cy="936104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ctr"/>
          <a:lstStyle/>
          <a:p>
            <a:pPr algn="ctr" defTabSz="910002">
              <a:defRPr/>
            </a:pP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институтов,</a:t>
            </a: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высшие школы, 2 филиала,</a:t>
            </a: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лицея, школа, детский сад, Университетская клиника</a:t>
            </a:r>
          </a:p>
          <a:p>
            <a:pPr algn="ctr" defTabSz="910002">
              <a:defRPr/>
            </a:pP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4819819" y="1851671"/>
            <a:ext cx="3724882" cy="732961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ctr"/>
          <a:lstStyle/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372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партнерских вуза и компаний из 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стран</a:t>
            </a:r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4838397" y="2787775"/>
            <a:ext cx="3722578" cy="936104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t"/>
          <a:lstStyle/>
          <a:p>
            <a:pPr algn="ctr" defTabSz="910002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Порядка 9 500 сотрудников,</a:t>
            </a:r>
          </a:p>
          <a:p>
            <a:pPr algn="ctr" defTabSz="910002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НПР около 4 000</a:t>
            </a:r>
          </a:p>
          <a:p>
            <a:pPr algn="ctr" defTabSz="910002">
              <a:defRPr/>
            </a:pP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ср. возраст НПР </a:t>
            </a:r>
            <a:r>
              <a:rPr lang="mr-IN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43 года;</a:t>
            </a:r>
          </a:p>
          <a:p>
            <a:pPr algn="ctr" defTabSz="910002">
              <a:defRPr/>
            </a:pPr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ср. з/п НПР – 87 500</a:t>
            </a:r>
          </a:p>
        </p:txBody>
      </p:sp>
      <p:sp>
        <p:nvSpPr>
          <p:cNvPr id="19" name="Прямоугольник с одним вырезанным углом 18"/>
          <p:cNvSpPr/>
          <p:nvPr/>
        </p:nvSpPr>
        <p:spPr>
          <a:xfrm>
            <a:off x="4819819" y="3831139"/>
            <a:ext cx="3741156" cy="1120004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ctr"/>
          <a:lstStyle/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910 тыс. м² площади</a:t>
            </a: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415 учебных лабораторий</a:t>
            </a: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704 объектов недвижимости</a:t>
            </a:r>
          </a:p>
          <a:p>
            <a:pPr algn="ctr" defTabSz="910002"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 земельных участков (245 га)</a:t>
            </a:r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366361" y="3831179"/>
            <a:ext cx="3523833" cy="1119963"/>
          </a:xfrm>
          <a:prstGeom prst="snip1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944" tIns="45468" rIns="90944" bIns="45468" anchor="ctr"/>
          <a:lstStyle/>
          <a:p>
            <a:pPr algn="ctr" defTabSz="910002"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334</a:t>
            </a:r>
            <a:r>
              <a:rPr lang="en-US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</a:t>
            </a:r>
            <a:r>
              <a:rPr lang="ru-RU" sz="11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бакалавриата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 defTabSz="910002"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программ специалитета,</a:t>
            </a:r>
          </a:p>
          <a:p>
            <a:pPr algn="ctr" defTabSz="910002"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259 программ магистратуры,</a:t>
            </a:r>
          </a:p>
          <a:p>
            <a:pPr algn="ctr" defTabSz="910002"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 программ аспирантуры</a:t>
            </a:r>
          </a:p>
          <a:p>
            <a:pPr algn="ctr" defTabSz="910002">
              <a:defRPr/>
            </a:pP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программ подготовки специалистов среднего звена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31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73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1115616" y="917296"/>
            <a:ext cx="5332960" cy="84287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115616" y="1923678"/>
            <a:ext cx="5332960" cy="89137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115616" y="3031079"/>
            <a:ext cx="5328592" cy="90882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115616" y="4075796"/>
            <a:ext cx="5328592" cy="88154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24342" y="987574"/>
            <a:ext cx="4567006" cy="715574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defTabSz="914333"/>
            <a:r>
              <a:rPr lang="ru-RU" sz="2000" dirty="0" err="1">
                <a:solidFill>
                  <a:prstClr val="white"/>
                </a:solidFill>
                <a:cs typeface="Arial" panose="020B0604020202020204" pitchFamily="34" charset="0"/>
              </a:rPr>
              <a:t>Агробиомедицина</a:t>
            </a:r>
            <a:r>
              <a:rPr lang="ru-RU" sz="2000" dirty="0">
                <a:solidFill>
                  <a:prstClr val="white"/>
                </a:solidFill>
                <a:cs typeface="Arial" panose="020B0604020202020204" pitchFamily="34" charset="0"/>
              </a:rPr>
              <a:t> и </a:t>
            </a:r>
            <a:r>
              <a:rPr lang="ru-RU" sz="2000" dirty="0" err="1">
                <a:solidFill>
                  <a:prstClr val="white"/>
                </a:solidFill>
                <a:cs typeface="Arial" panose="020B0604020202020204" pitchFamily="34" charset="0"/>
              </a:rPr>
              <a:t>омиксные</a:t>
            </a:r>
            <a:r>
              <a:rPr lang="ru-RU" sz="2000" dirty="0">
                <a:solidFill>
                  <a:prstClr val="white"/>
                </a:solidFill>
                <a:cs typeface="Arial" panose="020B0604020202020204" pitchFamily="34" charset="0"/>
              </a:rPr>
              <a:t> технологии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199208" y="1991335"/>
            <a:ext cx="5036194" cy="715574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defTabSz="914333"/>
            <a:r>
              <a:rPr lang="ru-RU" sz="2000" dirty="0">
                <a:solidFill>
                  <a:prstClr val="white"/>
                </a:solidFill>
                <a:cs typeface="Arial" panose="020B0604020202020204" pitchFamily="34" charset="0"/>
              </a:rPr>
              <a:t>Нефть, нефтепереработка, нефтехимия и </a:t>
            </a:r>
            <a:r>
              <a:rPr lang="ru-RU" sz="2000" dirty="0" err="1">
                <a:solidFill>
                  <a:prstClr val="white"/>
                </a:solidFill>
                <a:cs typeface="Arial" panose="020B0604020202020204" pitchFamily="34" charset="0"/>
              </a:rPr>
              <a:t>альтернитивная</a:t>
            </a:r>
            <a:r>
              <a:rPr lang="ru-RU" sz="2000" dirty="0">
                <a:solidFill>
                  <a:prstClr val="white"/>
                </a:solidFill>
                <a:cs typeface="Arial" panose="020B0604020202020204" pitchFamily="34" charset="0"/>
              </a:rPr>
              <a:t> энергетика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240835" y="3234197"/>
            <a:ext cx="4185132" cy="461662"/>
          </a:xfrm>
          <a:prstGeom prst="rect">
            <a:avLst/>
          </a:prstGeom>
        </p:spPr>
        <p:txBody>
          <a:bodyPr wrap="none" lIns="91434" tIns="45717" rIns="91434" bIns="45717">
            <a:spAutoFit/>
          </a:bodyPr>
          <a:lstStyle/>
          <a:p>
            <a:pPr defTabSz="914333"/>
            <a:r>
              <a:rPr lang="ru-RU" sz="2400" dirty="0">
                <a:solidFill>
                  <a:prstClr val="white"/>
                </a:solidFill>
                <a:cs typeface="Arial" panose="020B0604020202020204" pitchFamily="34" charset="0"/>
              </a:rPr>
              <a:t>ИТ- и космические технологии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353581" y="4057901"/>
            <a:ext cx="4515437" cy="888699"/>
          </a:xfrm>
          <a:prstGeom prst="rect">
            <a:avLst/>
          </a:prstGeom>
        </p:spPr>
        <p:txBody>
          <a:bodyPr wrap="square" lIns="91434" tIns="45717" rIns="91434" bIns="45717">
            <a:spAutoFit/>
          </a:bodyPr>
          <a:lstStyle/>
          <a:p>
            <a:pPr defTabSz="914333"/>
            <a:r>
              <a:rPr lang="ru-RU" sz="1700" dirty="0">
                <a:solidFill>
                  <a:prstClr val="white"/>
                </a:solidFill>
                <a:cs typeface="Arial" panose="020B0604020202020204" pitchFamily="34" charset="0"/>
              </a:rPr>
              <a:t>Комплексные </a:t>
            </a:r>
            <a:r>
              <a:rPr lang="ru-RU" sz="1700" dirty="0" err="1">
                <a:solidFill>
                  <a:prstClr val="white"/>
                </a:solidFill>
                <a:cs typeface="Arial" panose="020B0604020202020204" pitchFamily="34" charset="0"/>
              </a:rPr>
              <a:t>социо</a:t>
            </a:r>
            <a:r>
              <a:rPr lang="ru-RU" sz="1700" dirty="0">
                <a:solidFill>
                  <a:prstClr val="white"/>
                </a:solidFill>
                <a:cs typeface="Arial" panose="020B0604020202020204" pitchFamily="34" charset="0"/>
              </a:rPr>
              <a:t>-гуманитарные исследования с акцентом на подготовку педагогических кадров</a:t>
            </a:r>
          </a:p>
        </p:txBody>
      </p:sp>
      <p:pic>
        <p:nvPicPr>
          <p:cNvPr id="54" name="Picture 6" descr="http://ecooil.kpfu.ru/content/uploads/2016/03/Issledovanie-reologicheskih-svojstv-nefte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991" y="1923678"/>
            <a:ext cx="1488115" cy="923880"/>
          </a:xfrm>
          <a:prstGeom prst="rect">
            <a:avLst/>
          </a:prstGeom>
          <a:noFill/>
          <a:ln w="6350">
            <a:solidFill>
              <a:srgbClr val="2657B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7p-medicine.kpfu.ru/content/uploads/2016/03/Izobrazhenie-0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t="25174" r="23765" b="7310"/>
          <a:stretch/>
        </p:blipFill>
        <p:spPr bwMode="auto">
          <a:xfrm>
            <a:off x="6651991" y="917296"/>
            <a:ext cx="1491611" cy="84287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://astrochallenge.kpfu.ru/content/uploads/2016/03/Teleskom-50-s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706" y="3031079"/>
            <a:ext cx="1491611" cy="908824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3"/>
          <a:stretch/>
        </p:blipFill>
        <p:spPr>
          <a:xfrm>
            <a:off x="6660232" y="4075796"/>
            <a:ext cx="1487082" cy="8815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123478"/>
            <a:ext cx="73448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9" y="87534"/>
            <a:ext cx="761500" cy="75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ome | QS India Summit 202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7" t="10531" r="34730" b="11865"/>
          <a:stretch/>
        </p:blipFill>
        <p:spPr bwMode="auto">
          <a:xfrm>
            <a:off x="5881945" y="1999819"/>
            <a:ext cx="397832" cy="37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717514" y="2385894"/>
            <a:ext cx="726695" cy="47320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Petroleum </a:t>
            </a:r>
            <a:endParaRPr lang="ru-RU" sz="800" b="1" dirty="0">
              <a:solidFill>
                <a:prstClr val="white"/>
              </a:solidFill>
            </a:endParaRPr>
          </a:p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engineering</a:t>
            </a:r>
            <a:endParaRPr lang="ru-RU" sz="800" b="1" dirty="0">
              <a:solidFill>
                <a:prstClr val="white"/>
              </a:solidFill>
            </a:endParaRPr>
          </a:p>
          <a:p>
            <a:pPr algn="ctr" defTabSz="914333"/>
            <a:r>
              <a:rPr lang="ru-RU" sz="800" b="1" dirty="0">
                <a:solidFill>
                  <a:prstClr val="white"/>
                </a:solidFill>
              </a:rPr>
              <a:t>51-100</a:t>
            </a:r>
          </a:p>
        </p:txBody>
      </p:sp>
      <p:pic>
        <p:nvPicPr>
          <p:cNvPr id="25" name="Picture 2" descr="Home | QS India Summit 2021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7" t="10531" r="34730" b="11865"/>
          <a:stretch/>
        </p:blipFill>
        <p:spPr bwMode="auto">
          <a:xfrm>
            <a:off x="5885856" y="3223373"/>
            <a:ext cx="397832" cy="37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727190" y="3595831"/>
            <a:ext cx="726695" cy="21928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351-400</a:t>
            </a:r>
          </a:p>
        </p:txBody>
      </p:sp>
      <p:pic>
        <p:nvPicPr>
          <p:cNvPr id="28" name="Picture 17">
            <a:extLst>
              <a:ext uri="{FF2B5EF4-FFF2-40B4-BE49-F238E27FC236}">
                <a16:creationId xmlns:a16="http://schemas.microsoft.com/office/drawing/2014/main" xmlns="" id="{EC451488-0B7B-45B4-94BC-D6EF33E3EC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6" r="45591" b="14613"/>
          <a:stretch/>
        </p:blipFill>
        <p:spPr bwMode="auto">
          <a:xfrm>
            <a:off x="5783322" y="4046025"/>
            <a:ext cx="516871" cy="66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635718" y="4649564"/>
            <a:ext cx="880499" cy="3462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Education</a:t>
            </a:r>
            <a:r>
              <a:rPr lang="ru-RU" sz="800" b="1" dirty="0">
                <a:solidFill>
                  <a:prstClr val="white"/>
                </a:solidFill>
              </a:rPr>
              <a:t> - </a:t>
            </a:r>
            <a:r>
              <a:rPr lang="en-US" sz="800" b="1" dirty="0">
                <a:solidFill>
                  <a:prstClr val="white"/>
                </a:solidFill>
              </a:rPr>
              <a:t>9</a:t>
            </a:r>
            <a:r>
              <a:rPr lang="ru-RU" sz="800" b="1" dirty="0">
                <a:solidFill>
                  <a:prstClr val="white"/>
                </a:solidFill>
              </a:rPr>
              <a:t>0</a:t>
            </a:r>
            <a:r>
              <a:rPr lang="en-US" sz="800" b="1" dirty="0">
                <a:solidFill>
                  <a:prstClr val="white"/>
                </a:solidFill>
              </a:rPr>
              <a:t> </a:t>
            </a:r>
            <a:endParaRPr lang="ru-RU" sz="800" b="1" dirty="0">
              <a:solidFill>
                <a:prstClr val="white"/>
              </a:solidFill>
            </a:endParaRPr>
          </a:p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(1 </a:t>
            </a:r>
            <a:r>
              <a:rPr lang="ru-RU" sz="800" b="1" dirty="0">
                <a:solidFill>
                  <a:prstClr val="white"/>
                </a:solidFill>
              </a:rPr>
              <a:t>в РФ)</a:t>
            </a:r>
          </a:p>
        </p:txBody>
      </p:sp>
      <p:pic>
        <p:nvPicPr>
          <p:cNvPr id="30" name="Picture 17">
            <a:extLst>
              <a:ext uri="{FF2B5EF4-FFF2-40B4-BE49-F238E27FC236}">
                <a16:creationId xmlns:a16="http://schemas.microsoft.com/office/drawing/2014/main" xmlns="" id="{EC451488-0B7B-45B4-94BC-D6EF33E3EC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6" r="45591" b="14613"/>
          <a:stretch/>
        </p:blipFill>
        <p:spPr bwMode="auto">
          <a:xfrm>
            <a:off x="5791347" y="868070"/>
            <a:ext cx="516871" cy="66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5687699" y="1492210"/>
            <a:ext cx="726695" cy="21928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ru-RU" sz="800" b="1" dirty="0">
                <a:solidFill>
                  <a:prstClr val="white"/>
                </a:solidFill>
              </a:rPr>
              <a:t>501-600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024" y="4549680"/>
            <a:ext cx="880499" cy="3462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Education</a:t>
            </a:r>
            <a:r>
              <a:rPr lang="ru-RU" sz="800" b="1" dirty="0">
                <a:solidFill>
                  <a:prstClr val="white"/>
                </a:solidFill>
              </a:rPr>
              <a:t> - </a:t>
            </a:r>
            <a:r>
              <a:rPr lang="en-US" sz="800" b="1" dirty="0">
                <a:solidFill>
                  <a:prstClr val="white"/>
                </a:solidFill>
              </a:rPr>
              <a:t>94 </a:t>
            </a:r>
            <a:endParaRPr lang="ru-RU" sz="800" b="1" dirty="0">
              <a:solidFill>
                <a:prstClr val="white"/>
              </a:solidFill>
            </a:endParaRPr>
          </a:p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(1 </a:t>
            </a:r>
            <a:r>
              <a:rPr lang="ru-RU" sz="800" b="1" dirty="0">
                <a:solidFill>
                  <a:prstClr val="white"/>
                </a:solidFill>
              </a:rPr>
              <a:t>в РФ)</a:t>
            </a:r>
          </a:p>
        </p:txBody>
      </p:sp>
      <p:pic>
        <p:nvPicPr>
          <p:cNvPr id="37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26" y="90548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8464458" y="72982"/>
            <a:ext cx="634430" cy="346220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378">
              <a:defRPr/>
            </a:pPr>
            <a:r>
              <a:rPr lang="ru-RU" sz="800" b="0" dirty="0">
                <a:solidFill>
                  <a:prstClr val="white"/>
                </a:solidFill>
                <a:latin typeface="PT Sans" panose="020B0503020203020204" pitchFamily="34" charset="-52"/>
              </a:rPr>
              <a:t>601-800</a:t>
            </a:r>
          </a:p>
          <a:p>
            <a:pPr defTabSz="914378">
              <a:defRPr/>
            </a:pPr>
            <a:r>
              <a:rPr lang="ru-RU" sz="800" b="0" kern="0" dirty="0">
                <a:solidFill>
                  <a:prstClr val="white"/>
                </a:solidFill>
                <a:latin typeface="PT Sans" panose="020B0503020203020204" pitchFamily="34" charset="-52"/>
              </a:rPr>
              <a:t>10</a:t>
            </a:r>
            <a:endParaRPr lang="en-US" sz="800" b="0" kern="0" dirty="0">
              <a:solidFill>
                <a:prstClr val="white"/>
              </a:solidFill>
              <a:latin typeface="PT Sans" panose="020B0503020203020204" pitchFamily="34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5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Файл:Logo Project 5-100.jpg — Википедия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890" y="31735"/>
            <a:ext cx="1152128" cy="81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21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23478"/>
            <a:ext cx="73448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spcCol="0" rtlCol="0" anchor="ctr"/>
          <a:lstStyle/>
          <a:p>
            <a:pPr algn="ctr" defTabSz="914333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24" y="4549680"/>
            <a:ext cx="880499" cy="34624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Education</a:t>
            </a:r>
            <a:r>
              <a:rPr lang="ru-RU" sz="800" b="1" dirty="0">
                <a:solidFill>
                  <a:prstClr val="white"/>
                </a:solidFill>
              </a:rPr>
              <a:t> - </a:t>
            </a:r>
            <a:r>
              <a:rPr lang="en-US" sz="800" b="1" dirty="0">
                <a:solidFill>
                  <a:prstClr val="white"/>
                </a:solidFill>
              </a:rPr>
              <a:t>94 </a:t>
            </a:r>
            <a:endParaRPr lang="ru-RU" sz="800" b="1" dirty="0">
              <a:solidFill>
                <a:prstClr val="white"/>
              </a:solidFill>
            </a:endParaRPr>
          </a:p>
          <a:p>
            <a:pPr algn="ctr" defTabSz="914333"/>
            <a:r>
              <a:rPr lang="en-US" sz="800" b="1" dirty="0">
                <a:solidFill>
                  <a:prstClr val="white"/>
                </a:solidFill>
              </a:rPr>
              <a:t>(1 </a:t>
            </a:r>
            <a:r>
              <a:rPr lang="ru-RU" sz="800" b="1" dirty="0">
                <a:solidFill>
                  <a:prstClr val="white"/>
                </a:solidFill>
              </a:rPr>
              <a:t>в РФ)</a:t>
            </a:r>
          </a:p>
        </p:txBody>
      </p:sp>
      <p:pic>
        <p:nvPicPr>
          <p:cNvPr id="37" name="Picture 2" descr="C:\Users\MSShafigullin\Desktop\2020\Презентация КФУ\kfu_logo_circle_ru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26" y="90548"/>
            <a:ext cx="55305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8464458" y="72982"/>
            <a:ext cx="634430" cy="346220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914378">
              <a:defRPr/>
            </a:pPr>
            <a:r>
              <a:rPr lang="ru-RU" sz="800" b="0" dirty="0">
                <a:solidFill>
                  <a:prstClr val="white"/>
                </a:solidFill>
                <a:latin typeface="PT Sans" panose="020B0503020203020204" pitchFamily="34" charset="-52"/>
              </a:rPr>
              <a:t>601-800</a:t>
            </a:r>
          </a:p>
          <a:p>
            <a:pPr defTabSz="914378">
              <a:defRPr/>
            </a:pPr>
            <a:r>
              <a:rPr lang="ru-RU" sz="800" b="0" kern="0" dirty="0">
                <a:solidFill>
                  <a:prstClr val="white"/>
                </a:solidFill>
                <a:latin typeface="PT Sans" panose="020B0503020203020204" pitchFamily="34" charset="-52"/>
              </a:rPr>
              <a:t>10</a:t>
            </a:r>
            <a:endParaRPr lang="en-US" sz="800" b="0" kern="0" dirty="0">
              <a:solidFill>
                <a:prstClr val="white"/>
              </a:solidFill>
              <a:latin typeface="PT Sans" panose="020B0503020203020204" pitchFamily="34" charset="-52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79512" y="56924"/>
            <a:ext cx="3980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Казанский федеральный университет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5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1293"/>
            <a:ext cx="2336079" cy="460257"/>
          </a:xfrm>
          <a:prstGeom prst="rect">
            <a:avLst/>
          </a:prstGeom>
        </p:spPr>
      </p:pic>
      <p:sp>
        <p:nvSpPr>
          <p:cNvPr id="34" name="Заголовок 6"/>
          <p:cNvSpPr txBox="1">
            <a:spLocks/>
          </p:cNvSpPr>
          <p:nvPr/>
        </p:nvSpPr>
        <p:spPr>
          <a:xfrm>
            <a:off x="1035448" y="1473735"/>
            <a:ext cx="7746225" cy="662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СП1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«Геномные и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постгеномные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 технологии здоровьесбережения и повышение биологической грамотности для устойчивого развития общества»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2CE4EA92-E7C0-4B0A-AED2-F976DF8F4F7A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13" y="1488716"/>
            <a:ext cx="670700" cy="6476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Заголовок 6"/>
          <p:cNvSpPr txBox="1">
            <a:spLocks/>
          </p:cNvSpPr>
          <p:nvPr/>
        </p:nvSpPr>
        <p:spPr>
          <a:xfrm>
            <a:off x="1043607" y="2272642"/>
            <a:ext cx="7738065" cy="662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04863" marR="0" lvl="0" indent="-804863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СП2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ial Nova Cond Light" panose="020B0306020202020204" pitchFamily="34" charset="0"/>
                <a:ea typeface="Verdana" panose="020B0604030504040204" pitchFamily="34" charset="0"/>
                <a:cs typeface="+mj-cs"/>
              </a:rPr>
              <a:t>«Российский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ial Nova Cond Light" panose="020B0306020202020204" pitchFamily="34" charset="0"/>
                <a:ea typeface="Verdana" panose="020B0604030504040204" pitchFamily="34" charset="0"/>
                <a:cs typeface="+mj-cs"/>
              </a:rPr>
              <a:t>энергетический переход: баланс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ial Nova Cond Light" panose="020B0306020202020204" pitchFamily="34" charset="0"/>
                <a:ea typeface="Verdana" panose="020B0604030504040204" pitchFamily="34" charset="0"/>
                <a:cs typeface="+mj-cs"/>
              </a:rPr>
              <a:t>природного потенциала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Arial Nova Cond Light" panose="020B0306020202020204" pitchFamily="34" charset="0"/>
                <a:ea typeface="Verdana" panose="020B0604030504040204" pitchFamily="34" charset="0"/>
                <a:cs typeface="+mj-cs"/>
              </a:rPr>
              <a:t>и глобальных трендов»</a:t>
            </a:r>
          </a:p>
        </p:txBody>
      </p:sp>
      <p:pic>
        <p:nvPicPr>
          <p:cNvPr id="38" name="Picture 4" descr="https://idtenergy.com/wp-content/uploads/renewable-energy-2-848x848.png">
            <a:extLst>
              <a:ext uri="{FF2B5EF4-FFF2-40B4-BE49-F238E27FC236}">
                <a16:creationId xmlns="" xmlns:a16="http://schemas.microsoft.com/office/drawing/2014/main" id="{69150BB3-0EF3-4388-9696-8A4934E1E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87" y="2136415"/>
            <a:ext cx="590551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Заголовок 6"/>
          <p:cNvSpPr txBox="1">
            <a:spLocks/>
          </p:cNvSpPr>
          <p:nvPr/>
        </p:nvSpPr>
        <p:spPr>
          <a:xfrm>
            <a:off x="1043608" y="2866304"/>
            <a:ext cx="6831670" cy="4796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СП3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«Цифровая «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геномика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  <a:cs typeface="+mj-cs"/>
              </a:rPr>
              <a:t>» материалов»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E4295555-3497-40DF-B7AB-A227E1C53ACC}"/>
              </a:ext>
            </a:extLst>
          </p:cNvPr>
          <p:cNvGrpSpPr/>
          <p:nvPr/>
        </p:nvGrpSpPr>
        <p:grpSpPr>
          <a:xfrm>
            <a:off x="251520" y="2715598"/>
            <a:ext cx="719329" cy="676970"/>
            <a:chOff x="8093324" y="6011084"/>
            <a:chExt cx="914400" cy="914400"/>
          </a:xfrm>
        </p:grpSpPr>
        <p:pic>
          <p:nvPicPr>
            <p:cNvPr id="44" name="Рисунок 43" descr="Круги Харви 100% со сплошной заливкой">
              <a:extLst>
                <a:ext uri="{FF2B5EF4-FFF2-40B4-BE49-F238E27FC236}">
                  <a16:creationId xmlns="" xmlns:a16="http://schemas.microsoft.com/office/drawing/2014/main" id="{1FBA6970-0144-49BC-AC96-99D69FC0A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8093324" y="6011084"/>
              <a:ext cx="914400" cy="914400"/>
            </a:xfrm>
            <a:prstGeom prst="rect">
              <a:avLst/>
            </a:prstGeom>
          </p:spPr>
        </p:pic>
        <p:pic>
          <p:nvPicPr>
            <p:cNvPr id="57" name="Рисунок 56" descr="Атом со сплошной заливкой">
              <a:extLst>
                <a:ext uri="{FF2B5EF4-FFF2-40B4-BE49-F238E27FC236}">
                  <a16:creationId xmlns="" xmlns:a16="http://schemas.microsoft.com/office/drawing/2014/main" id="{024514D5-5387-478C-B2FE-9A51241FA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8207978" y="6132934"/>
              <a:ext cx="670700" cy="670700"/>
            </a:xfrm>
            <a:prstGeom prst="rect">
              <a:avLst/>
            </a:prstGeom>
          </p:spPr>
        </p:pic>
      </p:grpSp>
      <p:sp>
        <p:nvSpPr>
          <p:cNvPr id="58" name="Заголовок 6"/>
          <p:cNvSpPr txBox="1">
            <a:spLocks/>
          </p:cNvSpPr>
          <p:nvPr/>
        </p:nvSpPr>
        <p:spPr>
          <a:xfrm>
            <a:off x="1043608" y="3392859"/>
            <a:ext cx="7632848" cy="6626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СП4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ova Cond Light" panose="020B0604020202020204" pitchFamily="34" charset="0"/>
                <a:ea typeface="Verdana" panose="020B0604030504040204" pitchFamily="34" charset="0"/>
              </a:rPr>
              <a:t>«Метаплатформенные решения ИТ,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ova Cond Light" panose="020B0604020202020204" pitchFamily="34" charset="0"/>
                <a:ea typeface="Verdana" panose="020B0604030504040204" pitchFamily="34" charset="0"/>
              </a:rPr>
              <a:t>Искусственного интеллекта 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ova Cond Light" panose="020B0604020202020204" pitchFamily="34" charset="0"/>
                <a:ea typeface="Verdana" panose="020B0604030504040204" pitchFamily="34" charset="0"/>
              </a:rPr>
              <a:t>киберфизических систем»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="" xmlns:a16="http://schemas.microsoft.com/office/drawing/2014/main" id="{6735557D-9499-467C-8FFD-62C0204416A4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1" y="3438481"/>
            <a:ext cx="590549" cy="590549"/>
          </a:xfrm>
          <a:prstGeom prst="rect">
            <a:avLst/>
          </a:prstGeom>
        </p:spPr>
      </p:pic>
      <p:sp>
        <p:nvSpPr>
          <p:cNvPr id="60" name="Заголовок 6">
            <a:extLst>
              <a:ext uri="{FF2B5EF4-FFF2-40B4-BE49-F238E27FC236}">
                <a16:creationId xmlns="" xmlns:a16="http://schemas.microsoft.com/office/drawing/2014/main" id="{849B245B-F127-411A-8252-1ACE9DA1873B}"/>
              </a:ext>
            </a:extLst>
          </p:cNvPr>
          <p:cNvSpPr txBox="1">
            <a:spLocks/>
          </p:cNvSpPr>
          <p:nvPr/>
        </p:nvSpPr>
        <p:spPr>
          <a:xfrm>
            <a:off x="1100642" y="4055539"/>
            <a:ext cx="7681030" cy="8924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</a:t>
            </a:r>
            <a:r>
              <a:rPr 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  <a:r>
              <a:rPr lang="ru-RU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AB316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</a:rPr>
              <a:t>«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AB316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</a:rPr>
              <a:t>Создание комплекса доказательных технологий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AB316"/>
                </a:solidFill>
                <a:effectLst/>
                <a:uLnTx/>
                <a:uFillTx/>
                <a:latin typeface="Arial Nova Cond Light" panose="020B0604020202020204" pitchFamily="34" charset="0"/>
                <a:ea typeface="Verdana" panose="020B0604030504040204" pitchFamily="34" charset="0"/>
              </a:rPr>
              <a:t>и платформенных решений для повышения качества человеческого потенциала в условиях новых социально-экономических вызовов»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  <p:pic>
        <p:nvPicPr>
          <p:cNvPr id="61" name="Рисунок 60" descr="Изображение выглядит как моллюск, животное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8D229032-DBA3-4AB2-B257-2EE7CBB7DA2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07571" y="4153892"/>
            <a:ext cx="6477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3478"/>
            <a:ext cx="45339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Социально-экономические достижения РТ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07975" y="527316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4" y="1375971"/>
            <a:ext cx="2978798" cy="19846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3360595"/>
            <a:ext cx="2978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Президент Республики Татарстан Р.Н. </a:t>
            </a:r>
            <a:r>
              <a:rPr lang="ru-RU" sz="1400" dirty="0" err="1" smtClean="0"/>
              <a:t>Минниханов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894" y="637307"/>
            <a:ext cx="8756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Современный Татарстан – инновационный, динамически развивающийся и в то же время устойчивый и экономически успешный регион, в котором комфортно жить, учиться и работать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526134"/>
            <a:ext cx="56166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За первое полугодие текущего года республика занимает 1 место в Приволжском федеральном округе по: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/>
              <a:t>объему строительных работ (127,4 млрд. рублей);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/>
              <a:t>вводу жилья (1 359,5 тыс. кв. м.);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/>
              <a:t>объему продукции сельского хозяйства (101,2 млрд. рублей);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/>
              <a:t>обороту розничной торговли (510,4 млрд. рублей);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1400" dirty="0"/>
              <a:t>объему отгруженной продукции (1 823,3 млрд. рублей).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226172302"/>
              </p:ext>
            </p:extLst>
          </p:nvPr>
        </p:nvGraphicFramePr>
        <p:xfrm>
          <a:off x="3347864" y="1222082"/>
          <a:ext cx="5544616" cy="232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6982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787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indparks.ru/upload/iblock/900/%D0%90%D0%94%D0%A6%20(2)%20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7534"/>
            <a:ext cx="2714552" cy="203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787774"/>
            <a:ext cx="2786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/>
              <a:t>ОЭЗ «</a:t>
            </a:r>
            <a:r>
              <a:rPr lang="ru-RU" sz="1000" dirty="0" err="1" smtClean="0"/>
              <a:t>Алабуга</a:t>
            </a:r>
            <a:r>
              <a:rPr lang="ru-RU" sz="1000" dirty="0"/>
              <a:t>» — крупнейшая особая экономическая зона промышленно-производственного типа в России. ОЭЗ «</a:t>
            </a:r>
            <a:r>
              <a:rPr lang="ru-RU" sz="1000" dirty="0" err="1"/>
              <a:t>Алабуга</a:t>
            </a:r>
            <a:r>
              <a:rPr lang="ru-RU" sz="1000" dirty="0"/>
              <a:t>» была создана 21 декабря 2005 года на территории </a:t>
            </a:r>
            <a:r>
              <a:rPr lang="ru-RU" sz="1000" dirty="0" err="1"/>
              <a:t>Елабужского</a:t>
            </a:r>
            <a:r>
              <a:rPr lang="ru-RU" sz="1000" dirty="0"/>
              <a:t> района Республики </a:t>
            </a:r>
            <a:r>
              <a:rPr lang="ru-RU" sz="1000" dirty="0" smtClean="0"/>
              <a:t>Татарстан.</a:t>
            </a:r>
          </a:p>
          <a:p>
            <a:pPr algn="just"/>
            <a:r>
              <a:rPr lang="ru-RU" sz="1000" dirty="0" smtClean="0"/>
              <a:t>Находится </a:t>
            </a:r>
            <a:r>
              <a:rPr lang="ru-RU" sz="1000" dirty="0"/>
              <a:t>в 210 км от г. Казани и в 1048 км от г. </a:t>
            </a:r>
            <a:r>
              <a:rPr lang="ru-RU" sz="1000" dirty="0" smtClean="0"/>
              <a:t>Москвы</a:t>
            </a:r>
            <a:endParaRPr lang="ru-RU" sz="1000" dirty="0"/>
          </a:p>
          <a:p>
            <a:pPr algn="just"/>
            <a:r>
              <a:rPr lang="ru-RU" sz="1000" dirty="0"/>
              <a:t>Общая площадь территории особой экономической зоны — 3 903,5 Га. </a:t>
            </a:r>
          </a:p>
          <a:p>
            <a:pPr algn="just"/>
            <a:r>
              <a:rPr lang="ru-RU" sz="1000" dirty="0"/>
              <a:t>На данный момент в ОЭЗ «</a:t>
            </a:r>
            <a:r>
              <a:rPr lang="ru-RU" sz="1000" dirty="0" err="1"/>
              <a:t>Алабуга</a:t>
            </a:r>
            <a:r>
              <a:rPr lang="ru-RU" sz="1000" dirty="0"/>
              <a:t>» зарегистрированы </a:t>
            </a:r>
            <a:r>
              <a:rPr lang="ru-RU" sz="1000" dirty="0" smtClean="0"/>
              <a:t>57 </a:t>
            </a:r>
            <a:r>
              <a:rPr lang="ru-RU" sz="1000" dirty="0"/>
              <a:t>резидентов, представляющих различные отрасли промышленности.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975" y="51470"/>
            <a:ext cx="6280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Инвестиционный потенциал Республики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1122" y="2800369"/>
            <a:ext cx="28803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/>
              <a:t>ОЭЗ «</a:t>
            </a:r>
            <a:r>
              <a:rPr lang="ru-RU" sz="1000" dirty="0" err="1" smtClean="0"/>
              <a:t>Иннополис</a:t>
            </a:r>
            <a:r>
              <a:rPr lang="ru-RU" sz="1000" dirty="0"/>
              <a:t>» — </a:t>
            </a:r>
            <a:r>
              <a:rPr lang="ru-RU" sz="1000" dirty="0" smtClean="0"/>
              <a:t>особая экономическая зон технико-внедренческого </a:t>
            </a:r>
            <a:r>
              <a:rPr lang="ru-RU" sz="1000" dirty="0"/>
              <a:t>типа на территории </a:t>
            </a:r>
            <a:r>
              <a:rPr lang="ru-RU" sz="1000" dirty="0" smtClean="0"/>
              <a:t>одноименного города в Республике Татарстан. </a:t>
            </a:r>
            <a:r>
              <a:rPr lang="ru-RU" sz="1000" dirty="0"/>
              <a:t>Была создана постановлением </a:t>
            </a:r>
            <a:r>
              <a:rPr lang="ru-RU" sz="1000" dirty="0" smtClean="0"/>
              <a:t>Правительства России </a:t>
            </a:r>
            <a:r>
              <a:rPr lang="ru-RU" sz="1000" dirty="0"/>
              <a:t>1 ноября 2012 года для привлечения инвестиций и развития </a:t>
            </a:r>
            <a:r>
              <a:rPr lang="ru-RU" sz="1000" dirty="0" smtClean="0"/>
              <a:t>ИТ-технологий в </a:t>
            </a:r>
            <a:r>
              <a:rPr lang="ru-RU" sz="1000" dirty="0"/>
              <a:t>регионе. ОЭЗ предоставляет </a:t>
            </a:r>
            <a:r>
              <a:rPr lang="ru-RU" sz="1000" dirty="0" smtClean="0"/>
              <a:t>резидентам </a:t>
            </a:r>
            <a:r>
              <a:rPr lang="ru-RU" sz="1000" dirty="0"/>
              <a:t>и партнёрам право на налоговые и таможенные льготы, страховые взносы и ряд других </a:t>
            </a:r>
            <a:r>
              <a:rPr lang="ru-RU" sz="1000" dirty="0" smtClean="0"/>
              <a:t>преференций.</a:t>
            </a:r>
          </a:p>
          <a:p>
            <a:pPr algn="just"/>
            <a:r>
              <a:rPr lang="ru-RU" sz="1000" dirty="0"/>
              <a:t>Общая территория площадок ОЭЗ — 311 </a:t>
            </a:r>
            <a:r>
              <a:rPr lang="ru-RU" sz="1000" dirty="0" smtClean="0"/>
              <a:t>Га.</a:t>
            </a:r>
          </a:p>
          <a:p>
            <a:pPr algn="just"/>
            <a:r>
              <a:rPr lang="ru-RU" sz="1000" dirty="0"/>
              <a:t>Резидентами ОЭЗ «</a:t>
            </a:r>
            <a:r>
              <a:rPr lang="ru-RU" sz="1000" dirty="0" err="1"/>
              <a:t>Иннополис</a:t>
            </a:r>
            <a:r>
              <a:rPr lang="ru-RU" sz="1000" dirty="0"/>
              <a:t>» являются 84 компании, осуществляют свою деятельность 13 </a:t>
            </a:r>
            <a:r>
              <a:rPr lang="ru-RU" sz="1000" dirty="0" smtClean="0"/>
              <a:t>компаний-партнеров.</a:t>
            </a:r>
            <a:endParaRPr lang="ru-RU" sz="1000" dirty="0"/>
          </a:p>
        </p:txBody>
      </p:sp>
      <p:sp>
        <p:nvSpPr>
          <p:cNvPr id="6" name="AutoShape 13" descr="https://www.fix.ru/files/content/image/big_57ef625fff936762130a1196_57f3ffee486ad_1bv7vv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5" descr="https://www.fix.ru/files/content/image/big_57ef625fff936762130a1196_57f3ffee486ad_1bv7vv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1" name="Picture 17" descr="https://im0-tub-ru.yandex.net/i?id=0dc8bcb8964db1abd2d7a4d764c6c23d-l&amp;ref=rim&amp;n=13&amp;w=1080&amp;h=10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488" y="633831"/>
            <a:ext cx="2743671" cy="202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38428" y="2800369"/>
            <a:ext cx="291581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/>
              <a:t>Территории опережающего социально-экономического развития Республики </a:t>
            </a:r>
            <a:r>
              <a:rPr lang="ru-RU" sz="900" dirty="0" smtClean="0"/>
              <a:t>Татарстана— </a:t>
            </a:r>
            <a:r>
              <a:rPr lang="ru-RU" sz="900" dirty="0"/>
              <a:t>зоны с особыми условиями для бизнеса, созданные с целью продвинуть социальное и экономическое развитие региона. Для резидентов предусмотрены льготы по страховым платежам и налогу на прибыль, а также особые условия </a:t>
            </a:r>
            <a:r>
              <a:rPr lang="ru-RU" sz="900" dirty="0" smtClean="0"/>
              <a:t>инфраструктуры.</a:t>
            </a:r>
          </a:p>
          <a:p>
            <a:pPr algn="just"/>
            <a:r>
              <a:rPr lang="ru-RU" sz="900" dirty="0"/>
              <a:t>В республике функционирует пять территорий опережающего социально-экономического развития (ТОСЭР) в Набережных Челнах, Нижнекамске, Чистополе, Зеленодольске и Менделеевске, на которых зарегистрированы 62 резидента и еще 3 резидента находятся на стадии </a:t>
            </a:r>
            <a:r>
              <a:rPr lang="ru-RU" sz="900" dirty="0" smtClean="0"/>
              <a:t>регистрации.</a:t>
            </a:r>
            <a:endParaRPr lang="ru-RU" sz="900" dirty="0"/>
          </a:p>
        </p:txBody>
      </p:sp>
      <p:pic>
        <p:nvPicPr>
          <p:cNvPr id="10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23528" y="452533"/>
            <a:ext cx="2304256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026" name="Picture 2" descr="tos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427" y="635416"/>
            <a:ext cx="2890835" cy="202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29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atarstan.ru/file/old/html/histori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54937"/>
            <a:ext cx="4896544" cy="18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971" y="110655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История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427734"/>
            <a:ext cx="892899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Территория современного Татарстана начала заселяться примерно 100 тыс. лет назад еще в эпоху </a:t>
            </a:r>
            <a:r>
              <a:rPr lang="ru-RU" sz="1400" dirty="0" smtClean="0"/>
              <a:t>палеолита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IX-X </a:t>
            </a:r>
            <a:r>
              <a:rPr lang="ru-RU" sz="1400" dirty="0" smtClean="0"/>
              <a:t>вв. – возникновение первого государства -  Волжской </a:t>
            </a:r>
            <a:r>
              <a:rPr lang="ru-RU" sz="1400" dirty="0" err="1" smtClean="0"/>
              <a:t>Булгарии</a:t>
            </a:r>
            <a:endParaRPr lang="ru-RU" sz="1400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1236 г. – вхождение Волжской </a:t>
            </a:r>
            <a:r>
              <a:rPr lang="ru-RU" sz="1400" dirty="0" err="1" smtClean="0"/>
              <a:t>Булгарии</a:t>
            </a:r>
            <a:r>
              <a:rPr lang="ru-RU" sz="1400" dirty="0"/>
              <a:t> </a:t>
            </a:r>
            <a:r>
              <a:rPr lang="ru-RU" sz="1400" dirty="0" smtClean="0"/>
              <a:t>в </a:t>
            </a:r>
            <a:r>
              <a:rPr lang="ru-RU" sz="1400" dirty="0"/>
              <a:t>состав </a:t>
            </a:r>
            <a:r>
              <a:rPr lang="ru-RU" sz="1400" dirty="0" smtClean="0"/>
              <a:t>Золотой орды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1438 </a:t>
            </a:r>
            <a:r>
              <a:rPr lang="ru-RU" sz="1400" dirty="0" smtClean="0"/>
              <a:t>г</a:t>
            </a:r>
            <a:r>
              <a:rPr lang="ru-RU" sz="1400" dirty="0"/>
              <a:t>. – </a:t>
            </a:r>
            <a:r>
              <a:rPr lang="ru-RU" sz="1400" dirty="0" smtClean="0"/>
              <a:t>результате </a:t>
            </a:r>
            <a:r>
              <a:rPr lang="ru-RU" sz="1400" dirty="0"/>
              <a:t>распада Золотой Орды на территории Поволжья возникло новое феодальное государство - Казанское </a:t>
            </a:r>
            <a:r>
              <a:rPr lang="ru-RU" sz="1400" dirty="0" smtClean="0"/>
              <a:t>ханство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1552 г</a:t>
            </a:r>
            <a:r>
              <a:rPr lang="ru-RU" sz="1400" dirty="0"/>
              <a:t>. – </a:t>
            </a:r>
            <a:r>
              <a:rPr lang="ru-RU" sz="1400" dirty="0" smtClean="0"/>
              <a:t>взятие Казани </a:t>
            </a:r>
            <a:r>
              <a:rPr lang="ru-RU" sz="1400" dirty="0"/>
              <a:t>войсками Ивана </a:t>
            </a:r>
            <a:r>
              <a:rPr lang="ru-RU" sz="1400" dirty="0" smtClean="0"/>
              <a:t>Грозного, присоединение Казанского Ханства </a:t>
            </a:r>
            <a:r>
              <a:rPr lang="ru-RU" sz="1400" dirty="0"/>
              <a:t>к Русскому </a:t>
            </a:r>
            <a:r>
              <a:rPr lang="ru-RU" sz="1400" dirty="0" smtClean="0"/>
              <a:t>государству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1708 г. – образование Казанской губернии в </a:t>
            </a:r>
            <a:r>
              <a:rPr lang="ru-RU" sz="1400" dirty="0"/>
              <a:t>ходе административно-территориальной реформы Российской империи, начатой Петром </a:t>
            </a:r>
            <a:r>
              <a:rPr lang="ru-RU" sz="1400" dirty="0" smtClean="0"/>
              <a:t>I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1920 </a:t>
            </a:r>
            <a:r>
              <a:rPr lang="ru-RU" sz="1400" dirty="0" smtClean="0"/>
              <a:t>г</a:t>
            </a:r>
            <a:r>
              <a:rPr lang="ru-RU" sz="1400" dirty="0"/>
              <a:t>. – провозглашение Татарской Автономной Советской Социалистической </a:t>
            </a:r>
            <a:r>
              <a:rPr lang="ru-RU" sz="1400" dirty="0" smtClean="0"/>
              <a:t>Республики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30 августа 1990 </a:t>
            </a:r>
            <a:r>
              <a:rPr lang="ru-RU" sz="1400" dirty="0" smtClean="0"/>
              <a:t>г</a:t>
            </a:r>
            <a:r>
              <a:rPr lang="ru-RU" sz="1400" dirty="0"/>
              <a:t>. – </a:t>
            </a:r>
            <a:r>
              <a:rPr lang="ru-RU" sz="1400" dirty="0" smtClean="0"/>
              <a:t>принята </a:t>
            </a:r>
            <a:r>
              <a:rPr lang="ru-RU" sz="1400" dirty="0"/>
              <a:t>и подписана Декларация о государственном суверенитете </a:t>
            </a:r>
            <a:r>
              <a:rPr lang="ru-RU" sz="1400" dirty="0" smtClean="0"/>
              <a:t>Республики Татарстан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1992 г</a:t>
            </a:r>
            <a:r>
              <a:rPr lang="ru-RU" sz="1400" dirty="0"/>
              <a:t>. – </a:t>
            </a:r>
            <a:r>
              <a:rPr lang="ru-RU" sz="1400" dirty="0" smtClean="0"/>
              <a:t>новая </a:t>
            </a:r>
            <a:r>
              <a:rPr lang="ru-RU" sz="1400" dirty="0"/>
              <a:t>Конституция Республики Татарстан</a:t>
            </a:r>
          </a:p>
        </p:txBody>
      </p:sp>
      <p:pic>
        <p:nvPicPr>
          <p:cNvPr id="5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79512" y="452533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535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7090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Этно-национальный состав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9954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Татарстане проживают представители 173 </a:t>
            </a:r>
            <a:r>
              <a:rPr lang="ru-RU" dirty="0" smtClean="0"/>
              <a:t>зарегистрированных национальностей, являясь одной </a:t>
            </a:r>
            <a:r>
              <a:rPr lang="ru-RU" dirty="0"/>
              <a:t>из самых многонациональных </a:t>
            </a:r>
            <a:r>
              <a:rPr lang="ru-RU" dirty="0" smtClean="0"/>
              <a:t>республик  Волго-Уральском регионе.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1864913"/>
              </p:ext>
            </p:extLst>
          </p:nvPr>
        </p:nvGraphicFramePr>
        <p:xfrm>
          <a:off x="89918" y="1466156"/>
          <a:ext cx="6027584" cy="306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23528" y="452533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7" name="Picture 2" descr="https://im0-tub-ru.yandex.net/i?id=83238405d0010b07bc491529a53e7e67-l&amp;ref=rim&amp;n=13&amp;w=1080&amp;h=8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303" y="1923678"/>
            <a:ext cx="2870177" cy="215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113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atmitropolia.ru/www/news/2015/8/29172311918-8_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31590"/>
            <a:ext cx="5118859" cy="341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816" y="110655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Многонациональный Татарстан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1131590"/>
            <a:ext cx="33843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На территории </a:t>
            </a:r>
            <a:r>
              <a:rPr lang="ru-RU" sz="1600" dirty="0"/>
              <a:t>республики действуют более 200 национально-культурных </a:t>
            </a:r>
            <a:r>
              <a:rPr lang="ru-RU" sz="1600" dirty="0" smtClean="0"/>
              <a:t>объединений.</a:t>
            </a:r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Татарстане работают: 1 019 школ с русским языком обучения, 700 школ с татарским языком обучения, 94 чувашские школы, 25 удмуртских школ, 19 марийских школ, 3 мордовские школы, 1 школа с изучением иврита, 46 отделений многонациональной воскресной школы, в которой изучаются языки и культура свыше 20 национальностей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5552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Татарстане издавна сложились добрососедские отношения между народами</a:t>
            </a:r>
          </a:p>
        </p:txBody>
      </p: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23528" y="452533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485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7155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1920 </a:t>
            </a:r>
            <a:r>
              <a:rPr lang="ru-RU" dirty="0"/>
              <a:t>году </a:t>
            </a:r>
            <a:r>
              <a:rPr lang="ru-RU" dirty="0" smtClean="0"/>
              <a:t>на территории республики насчитывалось </a:t>
            </a:r>
            <a:r>
              <a:rPr lang="ru-RU" dirty="0"/>
              <a:t>281 промышленное </a:t>
            </a:r>
            <a:r>
              <a:rPr lang="ru-RU" dirty="0" smtClean="0"/>
              <a:t>предприятие в Казани, Бугульме, Чистополе, Елабуге, Тетюшах, </a:t>
            </a:r>
            <a:r>
              <a:rPr lang="ru-RU" dirty="0" err="1" smtClean="0"/>
              <a:t>Мамадыше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Предприятия </a:t>
            </a:r>
            <a:r>
              <a:rPr lang="ru-RU" dirty="0"/>
              <a:t>были представлены следующими отраслями: химической, лесной, деревообрабатывающей, легкой, пищевой</a:t>
            </a:r>
          </a:p>
        </p:txBody>
      </p:sp>
      <p:pic>
        <p:nvPicPr>
          <p:cNvPr id="2050" name="Picture 2" descr="Алафузовские фабрики: как строилась империя знаменитого казанского промышленни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7694"/>
            <a:ext cx="258162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750880"/>
            <a:ext cx="2581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/>
              <a:t>Алафузовские</a:t>
            </a:r>
            <a:r>
              <a:rPr lang="ru-RU" sz="1200" dirty="0"/>
              <a:t> </a:t>
            </a:r>
            <a:r>
              <a:rPr lang="ru-RU" sz="1200" dirty="0" smtClean="0"/>
              <a:t>фабрики</a:t>
            </a:r>
          </a:p>
          <a:p>
            <a:pPr algn="ctr"/>
            <a:r>
              <a:rPr lang="ru-RU" sz="1200" dirty="0" smtClean="0"/>
              <a:t>текстильное и кожевенное производство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3795886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Заводы </a:t>
            </a:r>
            <a:r>
              <a:rPr lang="ru-RU" sz="1200" dirty="0" err="1" smtClean="0"/>
              <a:t>Крестовникова</a:t>
            </a:r>
            <a:endParaRPr lang="ru-RU" sz="1200" dirty="0" smtClean="0"/>
          </a:p>
          <a:p>
            <a:pPr algn="ctr"/>
            <a:r>
              <a:rPr lang="ru-RU" sz="1200" dirty="0" smtClean="0"/>
              <a:t>мыловарение</a:t>
            </a:r>
            <a:endParaRPr lang="ru-RU" sz="1200" dirty="0"/>
          </a:p>
        </p:txBody>
      </p:sp>
      <p:pic>
        <p:nvPicPr>
          <p:cNvPr id="2054" name="Picture 6" descr="https://pastvu.com/_p/a/6/k/o/6koo58sjorxtf966o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67694"/>
            <a:ext cx="230425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hotos.wikimapia.org/p/00/04/86/07/71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808" y="1995283"/>
            <a:ext cx="2016832" cy="247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79808" y="4587974"/>
            <a:ext cx="20885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Пороховой завод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1470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75000"/>
                  </a:schemeClr>
                </a:solidFill>
              </a:rPr>
              <a:t>Развитие промышленности в Республике Татарстан 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1920-1930 гг.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323528" y="620605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436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147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75000"/>
                  </a:schemeClr>
                </a:solidFill>
              </a:rPr>
              <a:t>Развитие промышленности в Республике Татарстан 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1930 - 1940 гг.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016" y="699542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1930-е годы стали переломным моментом в промышленном хозяйстве ТАССР, пятилетние планы привели к ускорению темпов промышленного производства и возвращению их на довоенный уровень. Число промышленных предприятий на конец десятилетия составило </a:t>
            </a:r>
            <a:r>
              <a:rPr lang="ru-RU" sz="1600" dirty="0" smtClean="0"/>
              <a:t>751.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9168" y="1707654"/>
            <a:ext cx="860331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1931-1935 годы - </a:t>
            </a:r>
            <a:r>
              <a:rPr lang="ru-RU" sz="1600" dirty="0" err="1" smtClean="0"/>
              <a:t>автокузовной</a:t>
            </a:r>
            <a:r>
              <a:rPr lang="ru-RU" sz="1600" dirty="0" smtClean="0"/>
              <a:t> </a:t>
            </a:r>
            <a:r>
              <a:rPr lang="ru-RU" sz="1600" dirty="0"/>
              <a:t>завод, силикатный завод, лесозавод, фанерный завод № 3, Казанская валяльная фабрика, завод «Искож», Казанская галантерейная фабрика, </a:t>
            </a:r>
            <a:r>
              <a:rPr lang="ru-RU" sz="1600" dirty="0" err="1"/>
              <a:t>Лаишевский</a:t>
            </a:r>
            <a:r>
              <a:rPr lang="ru-RU" sz="1600" dirty="0"/>
              <a:t> саговый </a:t>
            </a:r>
            <a:r>
              <a:rPr lang="ru-RU" sz="1600" dirty="0" smtClean="0"/>
              <a:t>завод, ТЭЦ -1, ТЭЦ -2, заводы </a:t>
            </a:r>
            <a:r>
              <a:rPr lang="ru-RU" sz="1600" dirty="0"/>
              <a:t>синтетического каучука, завод по производству кинопленки имени В.В. Куйбышева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1932 г. - Казанский </a:t>
            </a:r>
            <a:r>
              <a:rPr lang="ru-RU" sz="1600" dirty="0"/>
              <a:t>авиационный завод имени С.П. </a:t>
            </a:r>
            <a:r>
              <a:rPr lang="ru-RU" sz="1600" dirty="0" smtClean="0"/>
              <a:t>Горбунова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1935 г. - Казанский </a:t>
            </a:r>
            <a:r>
              <a:rPr lang="ru-RU" sz="1600" dirty="0" err="1"/>
              <a:t>фотожелатиновый</a:t>
            </a:r>
            <a:r>
              <a:rPr lang="ru-RU" sz="1600" dirty="0"/>
              <a:t> </a:t>
            </a:r>
            <a:r>
              <a:rPr lang="ru-RU" sz="1600" dirty="0" smtClean="0"/>
              <a:t>завод «</a:t>
            </a:r>
            <a:r>
              <a:rPr lang="ru-RU" sz="1600" dirty="0" err="1" smtClean="0"/>
              <a:t>Полимерфото</a:t>
            </a:r>
            <a:r>
              <a:rPr lang="ru-RU" sz="1600" dirty="0" smtClean="0"/>
              <a:t>»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600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1937 г. - Казанский мясокомбинат</a:t>
            </a:r>
          </a:p>
          <a:p>
            <a:endParaRPr lang="ru-RU" sz="1200" dirty="0" smtClean="0"/>
          </a:p>
          <a:p>
            <a:endParaRPr lang="ru-RU" sz="1200" dirty="0"/>
          </a:p>
        </p:txBody>
      </p:sp>
      <p:pic>
        <p:nvPicPr>
          <p:cNvPr id="7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79512" y="636245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136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698" y="51470"/>
            <a:ext cx="74786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3">
                    <a:lumMod val="75000"/>
                  </a:schemeClr>
                </a:solidFill>
              </a:rPr>
              <a:t>Развитие промышленности в Республике Татарстан </a:t>
            </a:r>
            <a:endParaRPr lang="ru-RU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1600" b="1" dirty="0">
                <a:solidFill>
                  <a:schemeClr val="accent3">
                    <a:lumMod val="75000"/>
                  </a:schemeClr>
                </a:solidFill>
              </a:rPr>
              <a:t>1940 - </a:t>
            </a:r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1950 гг.</a:t>
            </a:r>
            <a:endParaRPr lang="ru-RU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932" y="694095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Период 1940-1950 гг. ознаменован освоением военных </a:t>
            </a:r>
            <a:r>
              <a:rPr lang="ru-RU" dirty="0" smtClean="0"/>
              <a:t>и нефтяных отраслей </a:t>
            </a:r>
            <a:r>
              <a:rPr lang="ru-RU" dirty="0"/>
              <a:t>промышленности.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3698" y="3291830"/>
            <a:ext cx="2813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1940 г.</a:t>
            </a:r>
          </a:p>
          <a:p>
            <a:pPr algn="ctr"/>
            <a:r>
              <a:rPr lang="ru-RU" sz="1400" dirty="0" smtClean="0"/>
              <a:t>Казанский </a:t>
            </a:r>
            <a:r>
              <a:rPr lang="ru-RU" sz="1400" dirty="0"/>
              <a:t>вертолетный завод</a:t>
            </a:r>
          </a:p>
        </p:txBody>
      </p:sp>
      <p:pic>
        <p:nvPicPr>
          <p:cNvPr id="4098" name="Picture 2" descr="https://newjet.org/wp-content/uploads/2018/11/vertoletnogo-zavoda-0_153866396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16" y="1347614"/>
            <a:ext cx="2808312" cy="187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86241" y="3291830"/>
            <a:ext cx="2754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1943 г.</a:t>
            </a:r>
          </a:p>
          <a:p>
            <a:pPr algn="ctr"/>
            <a:r>
              <a:rPr lang="ru-RU" sz="1400" dirty="0" smtClean="0"/>
              <a:t>первое </a:t>
            </a:r>
            <a:r>
              <a:rPr lang="ru-RU" sz="1400" dirty="0"/>
              <a:t>нефтяное </a:t>
            </a:r>
            <a:r>
              <a:rPr lang="ru-RU" sz="1400" dirty="0" smtClean="0"/>
              <a:t>месторождение</a:t>
            </a:r>
            <a:endParaRPr lang="ru-RU" sz="1400" dirty="0"/>
          </a:p>
        </p:txBody>
      </p:sp>
      <p:pic>
        <p:nvPicPr>
          <p:cNvPr id="4102" name="Picture 6" descr="История большой нефти Татарстана. Часть 1-я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120" y="1358156"/>
            <a:ext cx="2767401" cy="187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avatars.mds.yandex.net/get-altay/374295/2a0000015b176f1844170f55e1df889e3b2f/X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904" y="1358156"/>
            <a:ext cx="2473147" cy="188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993904" y="3291830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1944 г.</a:t>
            </a:r>
          </a:p>
          <a:p>
            <a:pPr algn="ctr"/>
            <a:r>
              <a:rPr lang="ru-RU" sz="1400" dirty="0" err="1" smtClean="0"/>
              <a:t>Уруссинская</a:t>
            </a:r>
            <a:r>
              <a:rPr lang="ru-RU" sz="1400" dirty="0" smtClean="0"/>
              <a:t> ГРЭС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7046" y="3942050"/>
            <a:ext cx="8905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В 1950-е годы ведущее место в народном хозяйстве отошло к тяжелой промышленности, а вектор развития стал смещаться в нефтеносные районы республики: </a:t>
            </a:r>
            <a:r>
              <a:rPr lang="ru-RU" sz="1100" dirty="0" err="1"/>
              <a:t>Альметьевский</a:t>
            </a:r>
            <a:r>
              <a:rPr lang="ru-RU" sz="1100" dirty="0"/>
              <a:t>, </a:t>
            </a:r>
            <a:r>
              <a:rPr lang="ru-RU" sz="1100" dirty="0" err="1"/>
              <a:t>Бугульминский</a:t>
            </a:r>
            <a:r>
              <a:rPr lang="ru-RU" sz="1100" dirty="0"/>
              <a:t>, </a:t>
            </a:r>
            <a:r>
              <a:rPr lang="ru-RU" sz="1100" dirty="0" err="1"/>
              <a:t>Бавлинский</a:t>
            </a:r>
            <a:r>
              <a:rPr lang="ru-RU" sz="1100" dirty="0"/>
              <a:t>, </a:t>
            </a:r>
            <a:r>
              <a:rPr lang="ru-RU" sz="1100" dirty="0" err="1"/>
              <a:t>Лениногорский</a:t>
            </a:r>
            <a:r>
              <a:rPr lang="ru-RU" sz="1100" dirty="0"/>
              <a:t>, </a:t>
            </a:r>
            <a:r>
              <a:rPr lang="ru-RU" sz="1100" dirty="0" err="1"/>
              <a:t>Ютазинский</a:t>
            </a:r>
            <a:r>
              <a:rPr lang="ru-RU" sz="1100" dirty="0"/>
              <a:t>. В них строились новые железнодорожные пути, тепловые электростанции, проводились высоковольтные электролинии </a:t>
            </a:r>
            <a:r>
              <a:rPr lang="ru-RU" sz="1100" dirty="0" smtClean="0"/>
              <a:t>электропередач.</a:t>
            </a:r>
          </a:p>
          <a:p>
            <a:r>
              <a:rPr lang="ru-RU" sz="1100" dirty="0" smtClean="0"/>
              <a:t>Казань </a:t>
            </a:r>
            <a:r>
              <a:rPr lang="ru-RU" sz="1100" dirty="0"/>
              <a:t>же по-прежнему являлась лидером в отрасли машиностроения, где было сосредоточено 25 крупных машиностроительных заводов, основные из них: Компрессорный, </a:t>
            </a:r>
            <a:r>
              <a:rPr lang="ru-RU" sz="1100" dirty="0" err="1"/>
              <a:t>Теплоконтроль</a:t>
            </a:r>
            <a:r>
              <a:rPr lang="ru-RU" sz="1100" dirty="0"/>
              <a:t>, </a:t>
            </a:r>
            <a:r>
              <a:rPr lang="ru-RU" sz="1100" dirty="0" err="1"/>
              <a:t>Сантехприбор</a:t>
            </a:r>
            <a:r>
              <a:rPr lang="ru-RU" sz="1100" dirty="0"/>
              <a:t>, </a:t>
            </a:r>
            <a:r>
              <a:rPr lang="ru-RU" sz="1100" dirty="0" err="1"/>
              <a:t>Газоаппарат</a:t>
            </a:r>
            <a:r>
              <a:rPr lang="ru-RU" sz="1100" dirty="0"/>
              <a:t>, Серп и молот и др.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33698" y="636245"/>
            <a:ext cx="2232248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4" name="Picture 2" descr="https://t3.ftcdn.net/jpg/00/44/03/02/240_F_44030266_u42k56kyP6fjohu7WPBTz34s6TS1o1lZ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152" y="76271"/>
            <a:ext cx="2331458" cy="40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5023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1834</Words>
  <Application>Microsoft Office PowerPoint</Application>
  <PresentationFormat>Экран (16:9)</PresentationFormat>
  <Paragraphs>248</Paragraphs>
  <Slides>24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Волчков Алексей Эдуардович</dc:creator>
  <cp:lastModifiedBy>KFU-03</cp:lastModifiedBy>
  <cp:revision>37</cp:revision>
  <dcterms:created xsi:type="dcterms:W3CDTF">2021-09-01T03:57:11Z</dcterms:created>
  <dcterms:modified xsi:type="dcterms:W3CDTF">2021-09-02T14:01:46Z</dcterms:modified>
</cp:coreProperties>
</file>